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256" r:id="rId2"/>
    <p:sldId id="259" r:id="rId3"/>
    <p:sldId id="260" r:id="rId4"/>
    <p:sldId id="257" r:id="rId5"/>
  </p:sldIdLst>
  <p:sldSz cx="6858000" cy="9906000" type="A4"/>
  <p:notesSz cx="6735763" cy="98663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A3BAFB"/>
    <a:srgbClr val="A4D3FA"/>
    <a:srgbClr val="58AFF6"/>
    <a:srgbClr val="5AC1F4"/>
    <a:srgbClr val="5FD7EF"/>
    <a:srgbClr val="000000"/>
    <a:srgbClr val="FF0000"/>
    <a:srgbClr val="4026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9497" autoAdjust="0"/>
  </p:normalViewPr>
  <p:slideViewPr>
    <p:cSldViewPr snapToGrid="0">
      <p:cViewPr varScale="1">
        <p:scale>
          <a:sx n="81" d="100"/>
          <a:sy n="81" d="100"/>
        </p:scale>
        <p:origin x="288" y="84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15377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1C368B31-CA83-413D-AAB5-257E480D9F5C}" type="datetimeFigureOut">
              <a:rPr lang="fr-FR" smtClean="0"/>
              <a:t>06/12/2024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3" y="9371286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15377" y="9371286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1B99338C-7356-42DE-9F32-8169102C4C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49580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5377" y="0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DBD18FE0-9306-4F49-A2DF-2D36088B4D6F}" type="datetimeFigureOut">
              <a:rPr lang="fr-FR" smtClean="0"/>
              <a:t>06/12/2024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9371286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5377" y="9371286"/>
            <a:ext cx="2918830" cy="493316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A3ADC0EF-E354-4933-9028-5EA30C92F0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5985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087563" y="739775"/>
            <a:ext cx="2560637" cy="3700463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i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ADC0EF-E354-4933-9028-5EA30C92F02B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117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228603" y="475491"/>
            <a:ext cx="6399041" cy="895095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à coins arrondis 9"/>
          <p:cNvSpPr/>
          <p:nvPr/>
        </p:nvSpPr>
        <p:spPr>
          <a:xfrm>
            <a:off x="313949" y="627123"/>
            <a:ext cx="6230107" cy="449072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541782" y="2629186"/>
            <a:ext cx="5829300" cy="26416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20" name="Sous-titre 19"/>
          <p:cNvSpPr>
            <a:spLocks noGrp="1"/>
          </p:cNvSpPr>
          <p:nvPr>
            <p:ph type="subTitle" idx="1"/>
          </p:nvPr>
        </p:nvSpPr>
        <p:spPr>
          <a:xfrm>
            <a:off x="541782" y="5322824"/>
            <a:ext cx="5829300" cy="13208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/>
              <a:t>Modifiez le style des sous-titres du masque</a:t>
            </a:r>
            <a:endParaRPr kumimoji="0" lang="en-US"/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D550-146C-432A-B2CE-220018EABA62}" type="datetime1">
              <a:rPr lang="fr-FR" smtClean="0"/>
              <a:t>06/12/2024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190" y="7198360"/>
            <a:ext cx="6137910" cy="1518920"/>
          </a:xfrm>
        </p:spPr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7190" y="766064"/>
            <a:ext cx="6137910" cy="6049264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AE4F9-11FE-4A30-BF44-133E6C9E1E21}" type="datetime1">
              <a:rPr lang="fr-FR" smtClean="0"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770476"/>
            <a:ext cx="1485900" cy="7594599"/>
          </a:xfrm>
        </p:spPr>
        <p:txBody>
          <a:bodyPr vert="eaVert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00050" y="770473"/>
            <a:ext cx="4457700" cy="7594601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BA0C8-7503-4C98-9528-E437B7F578CD}" type="datetime1">
              <a:rPr lang="fr-FR" smtClean="0"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190" y="7198360"/>
            <a:ext cx="6137910" cy="1518920"/>
          </a:xfrm>
        </p:spPr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7190" y="766064"/>
            <a:ext cx="6137910" cy="6049264"/>
          </a:xfrm>
        </p:spPr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B16CB-421F-4BD7-95EF-B8704D3F88B7}" type="datetime1">
              <a:rPr lang="fr-FR" smtClean="0"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228603" y="475491"/>
            <a:ext cx="6399041" cy="895095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à coins arrondis 10"/>
          <p:cNvSpPr/>
          <p:nvPr/>
        </p:nvSpPr>
        <p:spPr>
          <a:xfrm>
            <a:off x="313949" y="627125"/>
            <a:ext cx="6230107" cy="627080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1258" y="7119112"/>
            <a:ext cx="6137910" cy="977392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51258" y="8124255"/>
            <a:ext cx="6137910" cy="607568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29682-03B4-4CBB-B9EC-093F2CC6FC84}" type="datetime1">
              <a:rPr lang="fr-FR" smtClean="0"/>
              <a:t>06/12/2024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85764" y="766064"/>
            <a:ext cx="2948940" cy="633984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566520" y="766064"/>
            <a:ext cx="2948940" cy="633984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1856C-C7AE-4875-82E2-717DB64C4042}" type="datetime1">
              <a:rPr lang="fr-FR" smtClean="0"/>
              <a:t>06/12/2024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7190" y="7198360"/>
            <a:ext cx="6137910" cy="151892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5418" y="836966"/>
            <a:ext cx="2948940" cy="1144234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3489127" y="836966"/>
            <a:ext cx="2948940" cy="1144234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5418" y="2091267"/>
            <a:ext cx="2948940" cy="5041053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9127" y="2091267"/>
            <a:ext cx="2948940" cy="5041053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C797D-9854-4C89-AC04-868E7C78D518}" type="datetime1">
              <a:rPr lang="fr-FR" smtClean="0"/>
              <a:t>06/12/2024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80DC7-B65C-4F45-93EB-DEABA1346264}" type="datetime1">
              <a:rPr lang="fr-FR" smtClean="0"/>
              <a:t>06/12/2024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228603" y="475491"/>
            <a:ext cx="6399041" cy="895095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6A539-6154-457D-809C-3402F535CDB4}" type="datetime1">
              <a:rPr lang="fr-FR" smtClean="0"/>
              <a:t>06/12/2024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154088" y="770467"/>
            <a:ext cx="2228850" cy="13208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154135" y="2091271"/>
            <a:ext cx="2228850" cy="6075495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571031" y="1343543"/>
            <a:ext cx="3469619" cy="6824138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E685C-29A5-4158-BFEC-020CCC00182D}" type="datetime1">
              <a:rPr lang="fr-FR" smtClean="0"/>
              <a:t>06/12/2024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228603" y="475491"/>
            <a:ext cx="6399041" cy="895095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Arrondir un rectangle à un seul coin 10"/>
          <p:cNvSpPr/>
          <p:nvPr/>
        </p:nvSpPr>
        <p:spPr>
          <a:xfrm>
            <a:off x="4800600" y="627123"/>
            <a:ext cx="1743454" cy="62738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7239636"/>
            <a:ext cx="6172200" cy="151892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70468"/>
            <a:ext cx="1680210" cy="6083249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75431-18D8-446F-8355-1B7F18E72201}" type="datetime1">
              <a:rPr lang="fr-FR" smtClean="0"/>
              <a:t>06/12/2024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16110" y="629443"/>
            <a:ext cx="4443984" cy="62738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/>
              <a:t>Cliquez sur l'icône pour ajouter une image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White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228603" y="475491"/>
            <a:ext cx="6399041" cy="895095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à coins arrondis 8"/>
          <p:cNvSpPr/>
          <p:nvPr/>
        </p:nvSpPr>
        <p:spPr>
          <a:xfrm>
            <a:off x="313949" y="627123"/>
            <a:ext cx="6230107" cy="79248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space réservé du titre 12"/>
          <p:cNvSpPr>
            <a:spLocks noGrp="1"/>
          </p:cNvSpPr>
          <p:nvPr>
            <p:ph type="title"/>
          </p:nvPr>
        </p:nvSpPr>
        <p:spPr>
          <a:xfrm>
            <a:off x="377190" y="7201406"/>
            <a:ext cx="6137910" cy="151892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377190" y="766064"/>
            <a:ext cx="6137910" cy="6049264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fr-FR"/>
              <a:t>Modifiez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2"/>
          </p:nvPr>
        </p:nvSpPr>
        <p:spPr>
          <a:xfrm>
            <a:off x="2832246" y="8828267"/>
            <a:ext cx="1714500" cy="52740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384B2D9-1734-49A7-8C2B-ACD16720E1C8}" type="datetime1">
              <a:rPr lang="fr-FR" smtClean="0"/>
              <a:t>06/12/2024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3"/>
          </p:nvPr>
        </p:nvSpPr>
        <p:spPr>
          <a:xfrm>
            <a:off x="4546746" y="8828267"/>
            <a:ext cx="1714500" cy="527401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6261246" y="8828267"/>
            <a:ext cx="342900" cy="52740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15FCA44-5DD4-4771-82AD-3929005242C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3.png"/><Relationship Id="rId7" Type="http://schemas.openxmlformats.org/officeDocument/2006/relationships/image" Target="../media/image6.jp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image" Target="../media/image2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9.png"/><Relationship Id="rId5" Type="http://schemas.openxmlformats.org/officeDocument/2006/relationships/image" Target="../media/image4.jpeg"/><Relationship Id="rId15" Type="http://schemas.openxmlformats.org/officeDocument/2006/relationships/image" Target="../media/image13.jpeg"/><Relationship Id="rId10" Type="http://schemas.microsoft.com/office/2007/relationships/hdphoto" Target="../media/hdphoto2.wdp"/><Relationship Id="rId19" Type="http://schemas.openxmlformats.org/officeDocument/2006/relationships/image" Target="../media/image17.png"/><Relationship Id="rId4" Type="http://schemas.microsoft.com/office/2007/relationships/hdphoto" Target="../media/hdphoto1.wdp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5.wdp"/><Relationship Id="rId3" Type="http://schemas.openxmlformats.org/officeDocument/2006/relationships/image" Target="../media/image22.jpeg"/><Relationship Id="rId7" Type="http://schemas.openxmlformats.org/officeDocument/2006/relationships/image" Target="../media/image24.png"/><Relationship Id="rId12" Type="http://schemas.microsoft.com/office/2007/relationships/hdphoto" Target="../media/hdphoto7.wdp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Relationship Id="rId6" Type="http://schemas.microsoft.com/office/2007/relationships/hdphoto" Target="../media/hdphoto4.wdp"/><Relationship Id="rId11" Type="http://schemas.openxmlformats.org/officeDocument/2006/relationships/image" Target="../media/image26.png"/><Relationship Id="rId5" Type="http://schemas.openxmlformats.org/officeDocument/2006/relationships/image" Target="../media/image23.jpeg"/><Relationship Id="rId10" Type="http://schemas.microsoft.com/office/2007/relationships/hdphoto" Target="../media/hdphoto6.wdp"/><Relationship Id="rId4" Type="http://schemas.microsoft.com/office/2007/relationships/hdphoto" Target="../media/hdphoto3.wdp"/><Relationship Id="rId9" Type="http://schemas.openxmlformats.org/officeDocument/2006/relationships/image" Target="../media/image2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13" Type="http://schemas.microsoft.com/office/2007/relationships/hdphoto" Target="../media/hdphoto6.wdp"/><Relationship Id="rId18" Type="http://schemas.microsoft.com/office/2007/relationships/hdphoto" Target="../media/hdphoto8.wdp"/><Relationship Id="rId3" Type="http://schemas.openxmlformats.org/officeDocument/2006/relationships/image" Target="../media/image27.jpg"/><Relationship Id="rId7" Type="http://schemas.microsoft.com/office/2007/relationships/hdphoto" Target="../media/hdphoto3.wdp"/><Relationship Id="rId12" Type="http://schemas.openxmlformats.org/officeDocument/2006/relationships/image" Target="../media/image25.png"/><Relationship Id="rId17" Type="http://schemas.openxmlformats.org/officeDocument/2006/relationships/image" Target="../media/image31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30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jpeg"/><Relationship Id="rId11" Type="http://schemas.microsoft.com/office/2007/relationships/hdphoto" Target="../media/hdphoto5.wdp"/><Relationship Id="rId5" Type="http://schemas.openxmlformats.org/officeDocument/2006/relationships/image" Target="../media/image29.png"/><Relationship Id="rId15" Type="http://schemas.microsoft.com/office/2007/relationships/hdphoto" Target="../media/hdphoto7.wdp"/><Relationship Id="rId10" Type="http://schemas.openxmlformats.org/officeDocument/2006/relationships/image" Target="../media/image24.png"/><Relationship Id="rId19" Type="http://schemas.openxmlformats.org/officeDocument/2006/relationships/image" Target="../media/image32.png"/><Relationship Id="rId4" Type="http://schemas.openxmlformats.org/officeDocument/2006/relationships/image" Target="../media/image28.png"/><Relationship Id="rId9" Type="http://schemas.microsoft.com/office/2007/relationships/hdphoto" Target="../media/hdphoto4.wdp"/><Relationship Id="rId1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6299" y="3631587"/>
            <a:ext cx="3843081" cy="3028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" name="ZoneTexte 70"/>
          <p:cNvSpPr txBox="1"/>
          <p:nvPr/>
        </p:nvSpPr>
        <p:spPr>
          <a:xfrm>
            <a:off x="2245612" y="541461"/>
            <a:ext cx="1728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LINK</a:t>
            </a:r>
          </a:p>
        </p:txBody>
      </p:sp>
      <p:cxnSp>
        <p:nvCxnSpPr>
          <p:cNvPr id="81" name="Connecteur droit 80"/>
          <p:cNvCxnSpPr/>
          <p:nvPr/>
        </p:nvCxnSpPr>
        <p:spPr>
          <a:xfrm>
            <a:off x="260649" y="3546533"/>
            <a:ext cx="6336704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4" name="Tableau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683735"/>
              </p:ext>
            </p:extLst>
          </p:nvPr>
        </p:nvGraphicFramePr>
        <p:xfrm>
          <a:off x="4290039" y="2580693"/>
          <a:ext cx="2238735" cy="65053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85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3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47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47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9487"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IK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9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err="1">
                          <a:solidFill>
                            <a:schemeClr val="tx1"/>
                          </a:solidFill>
                        </a:rPr>
                        <a:t>SCx</a:t>
                      </a:r>
                      <a:endParaRPr lang="fr-FR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 err="1">
                          <a:solidFill>
                            <a:schemeClr val="tx1"/>
                          </a:solidFill>
                        </a:rPr>
                        <a:t>Hmax</a:t>
                      </a:r>
                      <a:endParaRPr lang="fr-FR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1052"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8,5kg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0,13m²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8m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153" name="Picture 12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08160" y="2562911"/>
            <a:ext cx="324362" cy="32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Rectangle à coins arrondis 33"/>
          <p:cNvSpPr/>
          <p:nvPr/>
        </p:nvSpPr>
        <p:spPr>
          <a:xfrm>
            <a:off x="332656" y="6659592"/>
            <a:ext cx="6192694" cy="2627283"/>
          </a:xfrm>
          <a:prstGeom prst="roundRect">
            <a:avLst>
              <a:gd name="adj" fmla="val 270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" name="Groupe 2"/>
          <p:cNvGrpSpPr/>
          <p:nvPr/>
        </p:nvGrpSpPr>
        <p:grpSpPr>
          <a:xfrm>
            <a:off x="4595663" y="539553"/>
            <a:ext cx="1929687" cy="1800199"/>
            <a:chOff x="7586153" y="627692"/>
            <a:chExt cx="1929687" cy="1800200"/>
          </a:xfrm>
        </p:grpSpPr>
        <p:grpSp>
          <p:nvGrpSpPr>
            <p:cNvPr id="46" name="Groupe 45"/>
            <p:cNvGrpSpPr/>
            <p:nvPr/>
          </p:nvGrpSpPr>
          <p:grpSpPr>
            <a:xfrm>
              <a:off x="7586153" y="627692"/>
              <a:ext cx="1929687" cy="1800200"/>
              <a:chOff x="4595663" y="539555"/>
              <a:chExt cx="1929687" cy="1800200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4595663" y="539555"/>
                <a:ext cx="1929687" cy="1800200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pic>
            <p:nvPicPr>
              <p:cNvPr id="48" name="Image 47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4692539" y="611506"/>
                <a:ext cx="510858" cy="360000"/>
              </a:xfrm>
              <a:prstGeom prst="rect">
                <a:avLst/>
              </a:prstGeom>
            </p:spPr>
          </p:pic>
          <p:pic>
            <p:nvPicPr>
              <p:cNvPr id="49" name="Image 48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5262132" y="611506"/>
                <a:ext cx="346800" cy="360000"/>
              </a:xfrm>
              <a:prstGeom prst="rect">
                <a:avLst/>
              </a:prstGeom>
            </p:spPr>
          </p:pic>
          <p:pic>
            <p:nvPicPr>
              <p:cNvPr id="50" name="Image 49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5677906" y="611506"/>
                <a:ext cx="360000" cy="360000"/>
              </a:xfrm>
              <a:prstGeom prst="rect">
                <a:avLst/>
              </a:prstGeom>
            </p:spPr>
          </p:pic>
          <p:pic>
            <p:nvPicPr>
              <p:cNvPr id="51" name="Picture 5"/>
              <p:cNvPicPr>
                <a:picLocks noChangeAspect="1" noChangeArrowheads="1"/>
              </p:cNvPicPr>
              <p:nvPr/>
            </p:nvPicPr>
            <p:blipFill>
              <a:blip r:embed="rId8" cstate="print">
                <a:biLevel thresh="25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92545" y="1062636"/>
                <a:ext cx="363349" cy="360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2" name="Image 51"/>
              <p:cNvPicPr>
                <a:picLocks noChangeAspect="1"/>
              </p:cNvPicPr>
              <p:nvPr/>
            </p:nvPicPr>
            <p:blipFill rotWithShape="1">
              <a:blip r:embed="rId9" cstate="print">
                <a:extLst>
                  <a:ext uri="{BEBA8EAE-BF5A-486C-A8C5-ECC9F3942E4B}">
                    <a14:imgProps xmlns:a14="http://schemas.microsoft.com/office/drawing/2010/main">
                      <a14:imgLayer r:embed="rId10">
                        <a14:imgEffect>
                          <a14:saturation sat="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 t="-1"/>
              <a:stretch/>
            </p:blipFill>
            <p:spPr>
              <a:xfrm>
                <a:off x="5203397" y="1071576"/>
                <a:ext cx="648724" cy="360000"/>
              </a:xfrm>
              <a:prstGeom prst="rect">
                <a:avLst/>
              </a:prstGeom>
              <a:solidFill>
                <a:schemeClr val="bg1"/>
              </a:solidFill>
            </p:spPr>
          </p:pic>
          <p:pic>
            <p:nvPicPr>
              <p:cNvPr id="53" name="Image 52"/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4681041" y="1546916"/>
                <a:ext cx="360000" cy="360000"/>
              </a:xfrm>
              <a:prstGeom prst="rect">
                <a:avLst/>
              </a:prstGeom>
            </p:spPr>
          </p:pic>
          <p:sp>
            <p:nvSpPr>
              <p:cNvPr id="54" name="ZoneTexte 53"/>
              <p:cNvSpPr txBox="1"/>
              <p:nvPr/>
            </p:nvSpPr>
            <p:spPr>
              <a:xfrm>
                <a:off x="4681047" y="1987334"/>
                <a:ext cx="1622603" cy="30777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400" dirty="0">
                    <a:ln>
                      <a:solidFill>
                        <a:schemeClr val="tx1"/>
                      </a:solidFill>
                    </a:ln>
                  </a:rPr>
                  <a:t>220-240V 50Hz</a:t>
                </a:r>
              </a:p>
            </p:txBody>
          </p:sp>
          <p:pic>
            <p:nvPicPr>
              <p:cNvPr id="55" name="Image 54"/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5654186" y="1678887"/>
                <a:ext cx="655134" cy="228030"/>
              </a:xfrm>
              <a:prstGeom prst="rect">
                <a:avLst/>
              </a:prstGeom>
            </p:spPr>
          </p:pic>
          <p:pic>
            <p:nvPicPr>
              <p:cNvPr id="56" name="Picture 9"/>
              <p:cNvPicPr>
                <a:picLocks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08392" y="611506"/>
                <a:ext cx="360000" cy="360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57" name="Picture 10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950132" y="1143000"/>
                <a:ext cx="464271" cy="4039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79" name="Image 78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28156" y="1635053"/>
              <a:ext cx="360000" cy="360000"/>
            </a:xfrm>
            <a:prstGeom prst="rect">
              <a:avLst/>
            </a:prstGeom>
          </p:spPr>
        </p:pic>
      </p:grpSp>
      <p:pic>
        <p:nvPicPr>
          <p:cNvPr id="33" name="Picture 5" descr="J:\Charte_graphique_Eclatec\1_logos\1-1_Logo_Eclatec\Logo_Eclatec_sans_baseline\Logo_Eclatec_ss-baseline_Quadri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79" y="529604"/>
            <a:ext cx="1260000" cy="363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ZoneTexte 41"/>
          <p:cNvSpPr txBox="1"/>
          <p:nvPr/>
        </p:nvSpPr>
        <p:spPr>
          <a:xfrm>
            <a:off x="4126705" y="6732968"/>
            <a:ext cx="1083760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ln>
                  <a:solidFill>
                    <a:schemeClr val="tx1"/>
                  </a:solidFill>
                </a:ln>
              </a:rPr>
              <a:t>TOP 76</a:t>
            </a:r>
          </a:p>
        </p:txBody>
      </p:sp>
      <p:sp>
        <p:nvSpPr>
          <p:cNvPr id="58" name="ZoneTexte 57"/>
          <p:cNvSpPr txBox="1"/>
          <p:nvPr/>
        </p:nvSpPr>
        <p:spPr>
          <a:xfrm>
            <a:off x="1604162" y="6732968"/>
            <a:ext cx="1083760" cy="24622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ln>
                  <a:solidFill>
                    <a:schemeClr val="tx1"/>
                  </a:solidFill>
                </a:ln>
              </a:rPr>
              <a:t>TOP 60</a:t>
            </a:r>
          </a:p>
        </p:txBody>
      </p:sp>
      <p:sp>
        <p:nvSpPr>
          <p:cNvPr id="37" name="ZoneTexte 3"/>
          <p:cNvSpPr txBox="1">
            <a:spLocks noChangeArrowheads="1"/>
          </p:cNvSpPr>
          <p:nvPr/>
        </p:nvSpPr>
        <p:spPr bwMode="auto">
          <a:xfrm>
            <a:off x="5637040" y="9542669"/>
            <a:ext cx="115168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200" dirty="0"/>
              <a:t>0661_5000_C_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986" y="938999"/>
            <a:ext cx="1698626" cy="2537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6297" y="1037896"/>
            <a:ext cx="1665494" cy="2339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542" r="53377"/>
          <a:stretch/>
        </p:blipFill>
        <p:spPr bwMode="auto">
          <a:xfrm>
            <a:off x="1219858" y="7044715"/>
            <a:ext cx="1839127" cy="2170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5"/>
          <p:cNvPicPr>
            <a:picLocks noChangeAspect="1" noChangeArrowheads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70" t="33542" r="8507"/>
          <a:stretch/>
        </p:blipFill>
        <p:spPr bwMode="auto">
          <a:xfrm>
            <a:off x="3991792" y="7044574"/>
            <a:ext cx="1839127" cy="2170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64606" y="4335781"/>
            <a:ext cx="73818" cy="457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752600" y="8334375"/>
            <a:ext cx="126206" cy="1643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 rot="16200000">
            <a:off x="1620442" y="8253249"/>
            <a:ext cx="3905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70</a:t>
            </a:r>
          </a:p>
        </p:txBody>
      </p:sp>
      <p:sp>
        <p:nvSpPr>
          <p:cNvPr id="8" name="Rectangle 7"/>
          <p:cNvSpPr/>
          <p:nvPr/>
        </p:nvSpPr>
        <p:spPr>
          <a:xfrm>
            <a:off x="4233863" y="8331994"/>
            <a:ext cx="90488" cy="1643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/>
          <p:cNvSpPr txBox="1"/>
          <p:nvPr/>
        </p:nvSpPr>
        <p:spPr>
          <a:xfrm rot="16200000">
            <a:off x="4038602" y="8249108"/>
            <a:ext cx="3905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70</a:t>
            </a:r>
          </a:p>
        </p:txBody>
      </p:sp>
    </p:spTree>
    <p:extLst>
      <p:ext uri="{BB962C8B-B14F-4D97-AF65-F5344CB8AC3E}">
        <p14:creationId xmlns:p14="http://schemas.microsoft.com/office/powerpoint/2010/main" val="2870242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à coins arrondis 62"/>
          <p:cNvSpPr/>
          <p:nvPr/>
        </p:nvSpPr>
        <p:spPr>
          <a:xfrm>
            <a:off x="331168" y="560511"/>
            <a:ext cx="6222032" cy="4240089"/>
          </a:xfrm>
          <a:prstGeom prst="roundRect">
            <a:avLst>
              <a:gd name="adj" fmla="val 270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ZoneTexte 27"/>
          <p:cNvSpPr txBox="1"/>
          <p:nvPr/>
        </p:nvSpPr>
        <p:spPr>
          <a:xfrm>
            <a:off x="382138" y="8804709"/>
            <a:ext cx="6116294" cy="40011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500" dirty="0"/>
              <a:t>La source lumineuse contenue dans ce luminaire ne doit être remplacée que par le fabricant ou son agent de maintenance ou une personne de qualification équivalente.</a:t>
            </a:r>
          </a:p>
          <a:p>
            <a:r>
              <a:rPr lang="en-US" sz="500" dirty="0"/>
              <a:t>The lighting part included in this luminaire must maintained by the manufacturer, an authorized service agent or a person with similar technical qualification.</a:t>
            </a:r>
            <a:endParaRPr lang="fr-FR" sz="500" dirty="0"/>
          </a:p>
          <a:p>
            <a:r>
              <a:rPr lang="it-IT" sz="500" dirty="0"/>
              <a:t>La sostituzione della sorgente luminosa contenuta in questo apparecchio deve essere effettuata solo dal produttore o dal suo addetto alla manutenzione o da una persona con qualifiche equivalenti.</a:t>
            </a:r>
            <a:r>
              <a:rPr lang="de-DE" sz="500" i="1" dirty="0"/>
              <a:t>.</a:t>
            </a:r>
            <a:endParaRPr lang="fr-FR" sz="500" dirty="0"/>
          </a:p>
        </p:txBody>
      </p:sp>
      <p:sp>
        <p:nvSpPr>
          <p:cNvPr id="71" name="Rectangle à coins arrondis 70"/>
          <p:cNvSpPr/>
          <p:nvPr/>
        </p:nvSpPr>
        <p:spPr>
          <a:xfrm>
            <a:off x="331168" y="4800600"/>
            <a:ext cx="6222032" cy="3954458"/>
          </a:xfrm>
          <a:prstGeom prst="roundRect">
            <a:avLst>
              <a:gd name="adj" fmla="val 270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75" name="Groupe 74"/>
          <p:cNvGrpSpPr/>
          <p:nvPr/>
        </p:nvGrpSpPr>
        <p:grpSpPr>
          <a:xfrm>
            <a:off x="285938" y="559905"/>
            <a:ext cx="448794" cy="360040"/>
            <a:chOff x="-1252838" y="1495240"/>
            <a:chExt cx="448794" cy="3600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0" name="Rectangle à coins arrondis 89"/>
            <p:cNvSpPr/>
            <p:nvPr/>
          </p:nvSpPr>
          <p:spPr>
            <a:xfrm>
              <a:off x="-1208461" y="1495240"/>
              <a:ext cx="360040" cy="360040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1" name="ZoneTexte 90"/>
            <p:cNvSpPr txBox="1"/>
            <p:nvPr/>
          </p:nvSpPr>
          <p:spPr>
            <a:xfrm>
              <a:off x="-1252838" y="1516726"/>
              <a:ext cx="44879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latin typeface="Calibri" panose="020F0502020204030204" pitchFamily="34" charset="0"/>
                </a:rPr>
                <a:t>1.1</a:t>
              </a:r>
            </a:p>
          </p:txBody>
        </p:sp>
      </p:grpSp>
      <p:grpSp>
        <p:nvGrpSpPr>
          <p:cNvPr id="92" name="Groupe 91"/>
          <p:cNvGrpSpPr/>
          <p:nvPr/>
        </p:nvGrpSpPr>
        <p:grpSpPr>
          <a:xfrm>
            <a:off x="280786" y="4800602"/>
            <a:ext cx="448794" cy="360040"/>
            <a:chOff x="-1252838" y="1495240"/>
            <a:chExt cx="448794" cy="3600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3" name="Rectangle à coins arrondis 92"/>
            <p:cNvSpPr/>
            <p:nvPr/>
          </p:nvSpPr>
          <p:spPr>
            <a:xfrm>
              <a:off x="-1208461" y="1495240"/>
              <a:ext cx="360040" cy="360040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4" name="ZoneTexte 93"/>
            <p:cNvSpPr txBox="1"/>
            <p:nvPr/>
          </p:nvSpPr>
          <p:spPr>
            <a:xfrm>
              <a:off x="-1252838" y="1516726"/>
              <a:ext cx="44879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latin typeface="Calibri" panose="020F0502020204030204" pitchFamily="34" charset="0"/>
                </a:rPr>
                <a:t>1.2</a:t>
              </a:r>
            </a:p>
          </p:txBody>
        </p:sp>
      </p:grpSp>
      <p:grpSp>
        <p:nvGrpSpPr>
          <p:cNvPr id="14" name="Groupe 13"/>
          <p:cNvGrpSpPr/>
          <p:nvPr/>
        </p:nvGrpSpPr>
        <p:grpSpPr>
          <a:xfrm>
            <a:off x="6989467" y="5248959"/>
            <a:ext cx="305788" cy="338554"/>
            <a:chOff x="-2356120" y="2172832"/>
            <a:chExt cx="305788" cy="338553"/>
          </a:xfrm>
        </p:grpSpPr>
        <p:sp>
          <p:nvSpPr>
            <p:cNvPr id="15" name="ZoneTexte 14"/>
            <p:cNvSpPr txBox="1">
              <a:spLocks noChangeAspect="1"/>
            </p:cNvSpPr>
            <p:nvPr/>
          </p:nvSpPr>
          <p:spPr>
            <a:xfrm>
              <a:off x="-2325420" y="2209346"/>
              <a:ext cx="244388" cy="252000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 w="1905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rtlCol="0">
              <a:noAutofit/>
            </a:bodyPr>
            <a:lstStyle/>
            <a:p>
              <a:endParaRPr lang="fr-FR" sz="1400" dirty="0"/>
            </a:p>
          </p:txBody>
        </p:sp>
        <p:sp>
          <p:nvSpPr>
            <p:cNvPr id="16" name="ZoneTexte 15"/>
            <p:cNvSpPr txBox="1"/>
            <p:nvPr/>
          </p:nvSpPr>
          <p:spPr>
            <a:xfrm>
              <a:off x="-2356120" y="2172832"/>
              <a:ext cx="305788" cy="338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</a:p>
          </p:txBody>
        </p:sp>
      </p:grp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17" t="7313" r="3380" b="12542"/>
          <a:stretch/>
        </p:blipFill>
        <p:spPr>
          <a:xfrm>
            <a:off x="913816" y="737487"/>
            <a:ext cx="5088834" cy="3886130"/>
          </a:xfrm>
          <a:prstGeom prst="rect">
            <a:avLst/>
          </a:prstGeom>
        </p:spPr>
      </p:pic>
      <p:grpSp>
        <p:nvGrpSpPr>
          <p:cNvPr id="23" name="Groupe 22"/>
          <p:cNvGrpSpPr/>
          <p:nvPr/>
        </p:nvGrpSpPr>
        <p:grpSpPr>
          <a:xfrm>
            <a:off x="4530710" y="1039182"/>
            <a:ext cx="305788" cy="338554"/>
            <a:chOff x="-2356120" y="2172832"/>
            <a:chExt cx="305788" cy="338553"/>
          </a:xfrm>
        </p:grpSpPr>
        <p:sp>
          <p:nvSpPr>
            <p:cNvPr id="25" name="ZoneTexte 24"/>
            <p:cNvSpPr txBox="1">
              <a:spLocks noChangeAspect="1"/>
            </p:cNvSpPr>
            <p:nvPr/>
          </p:nvSpPr>
          <p:spPr>
            <a:xfrm>
              <a:off x="-2325420" y="2209346"/>
              <a:ext cx="244388" cy="252000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 w="1905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rtlCol="0">
              <a:noAutofit/>
            </a:bodyPr>
            <a:lstStyle/>
            <a:p>
              <a:endParaRPr lang="fr-FR" sz="1400" dirty="0"/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-2356120" y="2172832"/>
              <a:ext cx="305788" cy="338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</a:p>
          </p:txBody>
        </p:sp>
      </p:grp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33" t="7541" r="39247" b="7023"/>
          <a:stretch/>
        </p:blipFill>
        <p:spPr>
          <a:xfrm>
            <a:off x="2350507" y="4927019"/>
            <a:ext cx="1972823" cy="3792772"/>
          </a:xfrm>
          <a:prstGeom prst="rect">
            <a:avLst/>
          </a:prstGeom>
        </p:spPr>
      </p:pic>
      <p:grpSp>
        <p:nvGrpSpPr>
          <p:cNvPr id="17" name="Groupe 16"/>
          <p:cNvGrpSpPr/>
          <p:nvPr/>
        </p:nvGrpSpPr>
        <p:grpSpPr>
          <a:xfrm>
            <a:off x="2790074" y="5625111"/>
            <a:ext cx="305788" cy="338554"/>
            <a:chOff x="-2356120" y="2172832"/>
            <a:chExt cx="305788" cy="338553"/>
          </a:xfrm>
        </p:grpSpPr>
        <p:sp>
          <p:nvSpPr>
            <p:cNvPr id="18" name="ZoneTexte 17"/>
            <p:cNvSpPr txBox="1">
              <a:spLocks noChangeAspect="1"/>
            </p:cNvSpPr>
            <p:nvPr/>
          </p:nvSpPr>
          <p:spPr>
            <a:xfrm>
              <a:off x="-2325420" y="2209346"/>
              <a:ext cx="244388" cy="252000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 w="1905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rtlCol="0">
              <a:noAutofit/>
            </a:bodyPr>
            <a:lstStyle/>
            <a:p>
              <a:endParaRPr lang="fr-FR" sz="1400" dirty="0"/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-2356120" y="2172832"/>
              <a:ext cx="305788" cy="338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</a:p>
          </p:txBody>
        </p:sp>
      </p:grp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63" t="21461" r="29678" b="23342"/>
          <a:stretch/>
        </p:blipFill>
        <p:spPr>
          <a:xfrm>
            <a:off x="5986464" y="602294"/>
            <a:ext cx="511969" cy="484452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5654031" y="618987"/>
            <a:ext cx="4042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4x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BE7A65D-4204-2949-4C95-5F2D6677E7F8}"/>
              </a:ext>
            </a:extLst>
          </p:cNvPr>
          <p:cNvSpPr txBox="1"/>
          <p:nvPr/>
        </p:nvSpPr>
        <p:spPr>
          <a:xfrm>
            <a:off x="325163" y="9474607"/>
            <a:ext cx="4380949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 anchorCtr="0">
            <a:spAutoFit/>
          </a:bodyPr>
          <a:lstStyle/>
          <a:p>
            <a:r>
              <a:rPr lang="fr-FR" sz="700" dirty="0"/>
              <a:t>ECLATEC S.A.S. 41, rue Lafayette - CS 20069 - Maxéville - 54528 LAXOU CEDEX - France </a:t>
            </a:r>
          </a:p>
          <a:p>
            <a:r>
              <a:rPr lang="fr-FR" sz="700" dirty="0"/>
              <a:t>Tél. • + 33 (0)3 83 39 38 00</a:t>
            </a:r>
          </a:p>
          <a:p>
            <a:r>
              <a:rPr lang="fr-FR" sz="700" dirty="0"/>
              <a:t>Site • www.eclatec.com</a:t>
            </a:r>
          </a:p>
        </p:txBody>
      </p:sp>
    </p:spTree>
    <p:extLst>
      <p:ext uri="{BB962C8B-B14F-4D97-AF65-F5344CB8AC3E}">
        <p14:creationId xmlns:p14="http://schemas.microsoft.com/office/powerpoint/2010/main" val="2264220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00" r="19751" b="8083"/>
          <a:stretch/>
        </p:blipFill>
        <p:spPr>
          <a:xfrm>
            <a:off x="382139" y="739922"/>
            <a:ext cx="6171061" cy="6981081"/>
          </a:xfrm>
          <a:prstGeom prst="rect">
            <a:avLst/>
          </a:prstGeom>
        </p:spPr>
      </p:pic>
      <p:sp>
        <p:nvSpPr>
          <p:cNvPr id="63" name="Rectangle à coins arrondis 62"/>
          <p:cNvSpPr/>
          <p:nvPr/>
        </p:nvSpPr>
        <p:spPr>
          <a:xfrm>
            <a:off x="331168" y="560510"/>
            <a:ext cx="6222032" cy="8244198"/>
          </a:xfrm>
          <a:prstGeom prst="roundRect">
            <a:avLst>
              <a:gd name="adj" fmla="val 270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75" name="Groupe 74"/>
          <p:cNvGrpSpPr/>
          <p:nvPr/>
        </p:nvGrpSpPr>
        <p:grpSpPr>
          <a:xfrm>
            <a:off x="285938" y="559905"/>
            <a:ext cx="448794" cy="360040"/>
            <a:chOff x="-1252838" y="1495240"/>
            <a:chExt cx="448794" cy="3600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0" name="Rectangle à coins arrondis 89"/>
            <p:cNvSpPr/>
            <p:nvPr/>
          </p:nvSpPr>
          <p:spPr>
            <a:xfrm>
              <a:off x="-1208461" y="1495240"/>
              <a:ext cx="360040" cy="360040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1" name="ZoneTexte 90"/>
            <p:cNvSpPr txBox="1"/>
            <p:nvPr/>
          </p:nvSpPr>
          <p:spPr>
            <a:xfrm>
              <a:off x="-1252838" y="1516726"/>
              <a:ext cx="44879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latin typeface="Calibri" panose="020F0502020204030204" pitchFamily="34" charset="0"/>
                </a:rPr>
                <a:t>2.1</a:t>
              </a:r>
            </a:p>
          </p:txBody>
        </p:sp>
      </p:grpSp>
      <p:grpSp>
        <p:nvGrpSpPr>
          <p:cNvPr id="23" name="Groupe 22"/>
          <p:cNvGrpSpPr/>
          <p:nvPr/>
        </p:nvGrpSpPr>
        <p:grpSpPr>
          <a:xfrm>
            <a:off x="2353716" y="7353542"/>
            <a:ext cx="305788" cy="338554"/>
            <a:chOff x="-2356120" y="2172832"/>
            <a:chExt cx="305788" cy="338553"/>
          </a:xfrm>
        </p:grpSpPr>
        <p:sp>
          <p:nvSpPr>
            <p:cNvPr id="25" name="ZoneTexte 24"/>
            <p:cNvSpPr txBox="1">
              <a:spLocks noChangeAspect="1"/>
            </p:cNvSpPr>
            <p:nvPr/>
          </p:nvSpPr>
          <p:spPr>
            <a:xfrm>
              <a:off x="-2325420" y="2209346"/>
              <a:ext cx="244388" cy="252000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 w="1905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rtlCol="0">
              <a:noAutofit/>
            </a:bodyPr>
            <a:lstStyle/>
            <a:p>
              <a:endParaRPr lang="fr-FR" sz="1400" dirty="0"/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-2356120" y="2172832"/>
              <a:ext cx="305788" cy="338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</a:p>
          </p:txBody>
        </p:sp>
      </p:grpSp>
      <p:grpSp>
        <p:nvGrpSpPr>
          <p:cNvPr id="14" name="Groupe 13"/>
          <p:cNvGrpSpPr/>
          <p:nvPr/>
        </p:nvGrpSpPr>
        <p:grpSpPr>
          <a:xfrm>
            <a:off x="4291456" y="1523634"/>
            <a:ext cx="305788" cy="338554"/>
            <a:chOff x="-2356120" y="2172832"/>
            <a:chExt cx="305788" cy="338553"/>
          </a:xfrm>
        </p:grpSpPr>
        <p:sp>
          <p:nvSpPr>
            <p:cNvPr id="15" name="ZoneTexte 14"/>
            <p:cNvSpPr txBox="1">
              <a:spLocks noChangeAspect="1"/>
            </p:cNvSpPr>
            <p:nvPr/>
          </p:nvSpPr>
          <p:spPr>
            <a:xfrm>
              <a:off x="-2325420" y="2209346"/>
              <a:ext cx="244388" cy="252000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 w="1905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rtlCol="0">
              <a:noAutofit/>
            </a:bodyPr>
            <a:lstStyle/>
            <a:p>
              <a:endParaRPr lang="fr-FR" sz="1400" dirty="0"/>
            </a:p>
          </p:txBody>
        </p:sp>
        <p:sp>
          <p:nvSpPr>
            <p:cNvPr id="16" name="ZoneTexte 15"/>
            <p:cNvSpPr txBox="1"/>
            <p:nvPr/>
          </p:nvSpPr>
          <p:spPr>
            <a:xfrm>
              <a:off x="-2356120" y="2172832"/>
              <a:ext cx="305788" cy="338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</a:p>
          </p:txBody>
        </p:sp>
      </p:grpSp>
      <p:grpSp>
        <p:nvGrpSpPr>
          <p:cNvPr id="27" name="Groupe 26"/>
          <p:cNvGrpSpPr/>
          <p:nvPr/>
        </p:nvGrpSpPr>
        <p:grpSpPr>
          <a:xfrm>
            <a:off x="4566544" y="5589828"/>
            <a:ext cx="1868908" cy="2872508"/>
            <a:chOff x="426055" y="2982234"/>
            <a:chExt cx="1347988" cy="2610785"/>
          </a:xfrm>
        </p:grpSpPr>
        <p:pic>
          <p:nvPicPr>
            <p:cNvPr id="30" name="Picture 27" descr="X:\PROJETS\STANDARD\0629_FONCTIONNEL LED\ANNEXES\NOTICE DE MONTAGE\CABLE ALIMENTATION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7680" t="67375" r="2758"/>
            <a:stretch/>
          </p:blipFill>
          <p:spPr bwMode="auto">
            <a:xfrm>
              <a:off x="426055" y="4384839"/>
              <a:ext cx="1083075" cy="1154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28" descr="X:\PROJETS\STANDARD\0629_FONCTIONNEL LED\ANNEXES\NOTICE DE MONTAGE\CABLE ALIMENTATION.jpg"/>
            <p:cNvPicPr>
              <a:picLocks noChangeArrowheads="1"/>
            </p:cNvPicPr>
            <p:nvPr/>
          </p:nvPicPr>
          <p:blipFill rotWithShape="1"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8355" t="21115" r="2251" b="46445"/>
            <a:stretch/>
          </p:blipFill>
          <p:spPr bwMode="auto">
            <a:xfrm>
              <a:off x="476422" y="3099506"/>
              <a:ext cx="1083600" cy="1155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32" name="Groupe 31"/>
            <p:cNvGrpSpPr/>
            <p:nvPr/>
          </p:nvGrpSpPr>
          <p:grpSpPr>
            <a:xfrm>
              <a:off x="448410" y="3398839"/>
              <a:ext cx="1325633" cy="2194180"/>
              <a:chOff x="148097" y="3532713"/>
              <a:chExt cx="2671810" cy="2693121"/>
            </a:xfrm>
          </p:grpSpPr>
          <p:grpSp>
            <p:nvGrpSpPr>
              <p:cNvPr id="37" name="Groupe 36"/>
              <p:cNvGrpSpPr/>
              <p:nvPr/>
            </p:nvGrpSpPr>
            <p:grpSpPr>
              <a:xfrm>
                <a:off x="2252655" y="3532713"/>
                <a:ext cx="567252" cy="1100847"/>
                <a:chOff x="5787934" y="958359"/>
                <a:chExt cx="447386" cy="812699"/>
              </a:xfrm>
            </p:grpSpPr>
            <p:sp>
              <p:nvSpPr>
                <p:cNvPr id="44" name="ZoneTexte 43"/>
                <p:cNvSpPr txBox="1"/>
                <p:nvPr/>
              </p:nvSpPr>
              <p:spPr>
                <a:xfrm>
                  <a:off x="5796314" y="1378978"/>
                  <a:ext cx="277534" cy="20277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000" b="1" dirty="0"/>
                    <a:t>N</a:t>
                  </a:r>
                </a:p>
              </p:txBody>
            </p:sp>
            <p:sp>
              <p:nvSpPr>
                <p:cNvPr id="45" name="ZoneTexte 44"/>
                <p:cNvSpPr txBox="1"/>
                <p:nvPr/>
              </p:nvSpPr>
              <p:spPr>
                <a:xfrm>
                  <a:off x="5787934" y="1568280"/>
                  <a:ext cx="277531" cy="20277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000" b="1" dirty="0"/>
                    <a:t>L</a:t>
                  </a:r>
                </a:p>
              </p:txBody>
            </p:sp>
            <p:pic>
              <p:nvPicPr>
                <p:cNvPr id="46" name="Image 45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BEBA8EAE-BF5A-486C-A8C5-ECC9F3942E4B}">
                      <a14:imgProps xmlns:a14="http://schemas.microsoft.com/office/drawing/2010/main">
                        <a14:imgLayer r:embed="rId8">
                          <a14:imgEffect>
                            <a14:sharpenSoften amount="50000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891669" y="958359"/>
                  <a:ext cx="343651" cy="113406"/>
                </a:xfrm>
                <a:prstGeom prst="rect">
                  <a:avLst/>
                </a:prstGeom>
              </p:spPr>
            </p:pic>
          </p:grpSp>
          <p:grpSp>
            <p:nvGrpSpPr>
              <p:cNvPr id="38" name="Groupe 37"/>
              <p:cNvGrpSpPr/>
              <p:nvPr/>
            </p:nvGrpSpPr>
            <p:grpSpPr>
              <a:xfrm>
                <a:off x="2182872" y="5129753"/>
                <a:ext cx="583975" cy="1096081"/>
                <a:chOff x="5716502" y="1194311"/>
                <a:chExt cx="460576" cy="809177"/>
              </a:xfrm>
            </p:grpSpPr>
            <p:sp>
              <p:nvSpPr>
                <p:cNvPr id="41" name="ZoneTexte 40"/>
                <p:cNvSpPr txBox="1"/>
                <p:nvPr/>
              </p:nvSpPr>
              <p:spPr>
                <a:xfrm>
                  <a:off x="5716502" y="1579226"/>
                  <a:ext cx="277534" cy="20277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000" b="1" dirty="0"/>
                    <a:t>N</a:t>
                  </a:r>
                </a:p>
              </p:txBody>
            </p:sp>
            <p:sp>
              <p:nvSpPr>
                <p:cNvPr id="42" name="ZoneTexte 41"/>
                <p:cNvSpPr txBox="1"/>
                <p:nvPr/>
              </p:nvSpPr>
              <p:spPr>
                <a:xfrm>
                  <a:off x="5716503" y="1800710"/>
                  <a:ext cx="277535" cy="20277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000" b="1" dirty="0"/>
                    <a:t>L</a:t>
                  </a:r>
                </a:p>
              </p:txBody>
            </p:sp>
            <p:pic>
              <p:nvPicPr>
                <p:cNvPr id="43" name="Image 42"/>
                <p:cNvPicPr>
                  <a:picLocks noChangeAspect="1"/>
                </p:cNvPicPr>
                <p:nvPr/>
              </p:nvPicPr>
              <p:blipFill>
                <a:blip r:embed="rId7" cstate="print">
                  <a:extLst>
                    <a:ext uri="{BEBA8EAE-BF5A-486C-A8C5-ECC9F3942E4B}">
                      <a14:imgProps xmlns:a14="http://schemas.microsoft.com/office/drawing/2010/main">
                        <a14:imgLayer r:embed="rId8">
                          <a14:imgEffect>
                            <a14:sharpenSoften amount="50000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833425" y="1194311"/>
                  <a:ext cx="343653" cy="113406"/>
                </a:xfrm>
                <a:prstGeom prst="rect">
                  <a:avLst/>
                </a:prstGeom>
              </p:spPr>
            </p:pic>
          </p:grpSp>
          <p:pic>
            <p:nvPicPr>
              <p:cNvPr id="39" name="Image 38"/>
              <p:cNvPicPr>
                <a:picLocks/>
              </p:cNvPicPr>
              <p:nvPr/>
            </p:nvPicPr>
            <p:blipFill>
              <a:blip r:embed="rId9" cstate="print">
                <a:extLst>
                  <a:ext uri="{BEBA8EAE-BF5A-486C-A8C5-ECC9F3942E4B}">
                    <a14:imgProps xmlns:a14="http://schemas.microsoft.com/office/drawing/2010/main">
                      <a14:imgLayer r:embed="rId10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189775" y="4167974"/>
                <a:ext cx="594074" cy="425821"/>
              </a:xfrm>
              <a:prstGeom prst="rect">
                <a:avLst/>
              </a:prstGeom>
            </p:spPr>
          </p:pic>
          <p:pic>
            <p:nvPicPr>
              <p:cNvPr id="40" name="Image 39"/>
              <p:cNvPicPr>
                <a:picLocks/>
              </p:cNvPicPr>
              <p:nvPr/>
            </p:nvPicPr>
            <p:blipFill>
              <a:blip r:embed="rId11">
                <a:extLst>
                  <a:ext uri="{BEBA8EAE-BF5A-486C-A8C5-ECC9F3942E4B}">
                    <a14:imgProps xmlns:a14="http://schemas.microsoft.com/office/drawing/2010/main">
                      <a14:imgLayer r:embed="rId12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148097" y="5743300"/>
                <a:ext cx="594074" cy="425821"/>
              </a:xfrm>
              <a:prstGeom prst="rect">
                <a:avLst/>
              </a:prstGeom>
            </p:spPr>
          </p:pic>
        </p:grpSp>
        <p:sp>
          <p:nvSpPr>
            <p:cNvPr id="33" name="ZoneTexte 32"/>
            <p:cNvSpPr txBox="1"/>
            <p:nvPr/>
          </p:nvSpPr>
          <p:spPr>
            <a:xfrm>
              <a:off x="981963" y="2982234"/>
              <a:ext cx="204878" cy="1678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600" dirty="0"/>
                <a:t>50</a:t>
              </a:r>
            </a:p>
          </p:txBody>
        </p:sp>
        <p:sp>
          <p:nvSpPr>
            <p:cNvPr id="34" name="ZoneTexte 33"/>
            <p:cNvSpPr txBox="1"/>
            <p:nvPr/>
          </p:nvSpPr>
          <p:spPr>
            <a:xfrm>
              <a:off x="1345285" y="2990725"/>
              <a:ext cx="290438" cy="167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600" dirty="0"/>
                <a:t>11</a:t>
              </a:r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955233" y="4279985"/>
              <a:ext cx="204878" cy="1678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600" dirty="0"/>
                <a:t>50</a:t>
              </a:r>
            </a:p>
          </p:txBody>
        </p:sp>
        <p:sp>
          <p:nvSpPr>
            <p:cNvPr id="36" name="ZoneTexte 35"/>
            <p:cNvSpPr txBox="1"/>
            <p:nvPr/>
          </p:nvSpPr>
          <p:spPr>
            <a:xfrm>
              <a:off x="1317034" y="4291861"/>
              <a:ext cx="290438" cy="1678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600" dirty="0"/>
                <a:t>11</a:t>
              </a:r>
            </a:p>
          </p:txBody>
        </p:sp>
      </p:grpSp>
      <p:grpSp>
        <p:nvGrpSpPr>
          <p:cNvPr id="47" name="Groupe 46"/>
          <p:cNvGrpSpPr/>
          <p:nvPr/>
        </p:nvGrpSpPr>
        <p:grpSpPr>
          <a:xfrm>
            <a:off x="4435032" y="3891912"/>
            <a:ext cx="305788" cy="338554"/>
            <a:chOff x="-2356120" y="2172832"/>
            <a:chExt cx="305788" cy="338553"/>
          </a:xfrm>
        </p:grpSpPr>
        <p:sp>
          <p:nvSpPr>
            <p:cNvPr id="48" name="ZoneTexte 47"/>
            <p:cNvSpPr txBox="1">
              <a:spLocks noChangeAspect="1"/>
            </p:cNvSpPr>
            <p:nvPr/>
          </p:nvSpPr>
          <p:spPr>
            <a:xfrm>
              <a:off x="-2325420" y="2209346"/>
              <a:ext cx="244388" cy="252000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 w="1905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rtlCol="0">
              <a:noAutofit/>
            </a:bodyPr>
            <a:lstStyle/>
            <a:p>
              <a:endParaRPr lang="fr-FR" sz="1400" dirty="0"/>
            </a:p>
          </p:txBody>
        </p:sp>
        <p:sp>
          <p:nvSpPr>
            <p:cNvPr id="49" name="ZoneTexte 48"/>
            <p:cNvSpPr txBox="1"/>
            <p:nvPr/>
          </p:nvSpPr>
          <p:spPr>
            <a:xfrm>
              <a:off x="-2356120" y="2172832"/>
              <a:ext cx="305788" cy="338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</a:t>
              </a:r>
            </a:p>
          </p:txBody>
        </p:sp>
      </p:grpSp>
      <p:grpSp>
        <p:nvGrpSpPr>
          <p:cNvPr id="50" name="Groupe 49"/>
          <p:cNvGrpSpPr/>
          <p:nvPr/>
        </p:nvGrpSpPr>
        <p:grpSpPr>
          <a:xfrm>
            <a:off x="5680439" y="3553357"/>
            <a:ext cx="305788" cy="338554"/>
            <a:chOff x="-2356120" y="2172832"/>
            <a:chExt cx="305788" cy="338553"/>
          </a:xfrm>
        </p:grpSpPr>
        <p:sp>
          <p:nvSpPr>
            <p:cNvPr id="51" name="ZoneTexte 50"/>
            <p:cNvSpPr txBox="1">
              <a:spLocks noChangeAspect="1"/>
            </p:cNvSpPr>
            <p:nvPr/>
          </p:nvSpPr>
          <p:spPr>
            <a:xfrm>
              <a:off x="-2325420" y="2209346"/>
              <a:ext cx="244388" cy="252000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 w="1905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rtlCol="0">
              <a:noAutofit/>
            </a:bodyPr>
            <a:lstStyle/>
            <a:p>
              <a:endParaRPr lang="fr-FR" sz="1400" dirty="0"/>
            </a:p>
          </p:txBody>
        </p:sp>
        <p:sp>
          <p:nvSpPr>
            <p:cNvPr id="52" name="ZoneTexte 51"/>
            <p:cNvSpPr txBox="1"/>
            <p:nvPr/>
          </p:nvSpPr>
          <p:spPr>
            <a:xfrm>
              <a:off x="-2356120" y="2172832"/>
              <a:ext cx="305788" cy="338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</a:t>
              </a:r>
            </a:p>
          </p:txBody>
        </p:sp>
      </p:grpSp>
      <p:grpSp>
        <p:nvGrpSpPr>
          <p:cNvPr id="53" name="Groupe 52"/>
          <p:cNvGrpSpPr/>
          <p:nvPr/>
        </p:nvGrpSpPr>
        <p:grpSpPr>
          <a:xfrm>
            <a:off x="5057608" y="3553357"/>
            <a:ext cx="305788" cy="338554"/>
            <a:chOff x="-2356120" y="2172832"/>
            <a:chExt cx="305788" cy="338553"/>
          </a:xfrm>
        </p:grpSpPr>
        <p:sp>
          <p:nvSpPr>
            <p:cNvPr id="54" name="ZoneTexte 53"/>
            <p:cNvSpPr txBox="1">
              <a:spLocks noChangeAspect="1"/>
            </p:cNvSpPr>
            <p:nvPr/>
          </p:nvSpPr>
          <p:spPr>
            <a:xfrm>
              <a:off x="-2325420" y="2209346"/>
              <a:ext cx="244388" cy="252000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 w="1905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rtlCol="0">
              <a:noAutofit/>
            </a:bodyPr>
            <a:lstStyle/>
            <a:p>
              <a:endParaRPr lang="fr-FR" sz="1400" dirty="0"/>
            </a:p>
          </p:txBody>
        </p:sp>
        <p:sp>
          <p:nvSpPr>
            <p:cNvPr id="55" name="ZoneTexte 54"/>
            <p:cNvSpPr txBox="1"/>
            <p:nvPr/>
          </p:nvSpPr>
          <p:spPr>
            <a:xfrm>
              <a:off x="-2356120" y="2172832"/>
              <a:ext cx="305788" cy="338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</a:t>
              </a:r>
            </a:p>
          </p:txBody>
        </p:sp>
      </p:grpSp>
      <p:sp>
        <p:nvSpPr>
          <p:cNvPr id="2" name="ZoneTexte 1">
            <a:extLst>
              <a:ext uri="{FF2B5EF4-FFF2-40B4-BE49-F238E27FC236}">
                <a16:creationId xmlns:a16="http://schemas.microsoft.com/office/drawing/2014/main" id="{465028C2-BA42-F1F8-8CD3-AF54C7E8847E}"/>
              </a:ext>
            </a:extLst>
          </p:cNvPr>
          <p:cNvSpPr txBox="1"/>
          <p:nvPr/>
        </p:nvSpPr>
        <p:spPr>
          <a:xfrm>
            <a:off x="325163" y="9474607"/>
            <a:ext cx="4380949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 anchorCtr="0">
            <a:spAutoFit/>
          </a:bodyPr>
          <a:lstStyle/>
          <a:p>
            <a:r>
              <a:rPr lang="fr-FR" sz="700" dirty="0"/>
              <a:t>ECLATEC S.A.S. 41, rue Lafayette - CS 20069 - Maxéville - 54528 LAXOU CEDEX - France </a:t>
            </a:r>
          </a:p>
          <a:p>
            <a:r>
              <a:rPr lang="fr-FR" sz="700" dirty="0"/>
              <a:t>Tél. • + 33 (0)3 83 39 38 00</a:t>
            </a:r>
          </a:p>
          <a:p>
            <a:r>
              <a:rPr lang="fr-FR" sz="700" dirty="0"/>
              <a:t>Site • www.eclatec.com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96E5AC4-DEFA-80A1-3B4B-8BD336F27F3F}"/>
              </a:ext>
            </a:extLst>
          </p:cNvPr>
          <p:cNvSpPr txBox="1"/>
          <p:nvPr/>
        </p:nvSpPr>
        <p:spPr>
          <a:xfrm>
            <a:off x="3182876" y="6776204"/>
            <a:ext cx="1279435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0" lang="fr-FR" altLang="fr-FR" sz="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Les fils DALI en pied de poteau doivent être séparés et isolés s’ils ne sont pas connectés.</a:t>
            </a:r>
          </a:p>
          <a:p>
            <a:r>
              <a:rPr kumimoji="0" lang="fr-FR" altLang="fr-FR" sz="6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DALI </a:t>
            </a:r>
            <a:r>
              <a:rPr kumimoji="0" lang="fr-FR" altLang="fr-FR" sz="600" b="0" i="1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wires</a:t>
            </a:r>
            <a:r>
              <a:rPr kumimoji="0" lang="fr-FR" altLang="fr-FR" sz="6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 at the </a:t>
            </a:r>
            <a:r>
              <a:rPr kumimoji="0" lang="fr-FR" altLang="fr-FR" sz="600" b="0" i="1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bottom</a:t>
            </a:r>
            <a:r>
              <a:rPr kumimoji="0" lang="fr-FR" altLang="fr-FR" sz="6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 of the pole must </a:t>
            </a:r>
            <a:r>
              <a:rPr kumimoji="0" lang="fr-FR" altLang="fr-FR" sz="600" b="0" i="1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be</a:t>
            </a:r>
            <a:r>
              <a:rPr kumimoji="0" lang="fr-FR" altLang="fr-FR" sz="6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fr-FR" altLang="fr-FR" sz="600" b="0" i="1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separated</a:t>
            </a:r>
            <a:r>
              <a:rPr kumimoji="0" lang="fr-FR" altLang="fr-FR" sz="6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 and </a:t>
            </a:r>
            <a:r>
              <a:rPr kumimoji="0" lang="fr-FR" altLang="fr-FR" sz="600" b="0" i="1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isolated</a:t>
            </a:r>
            <a:r>
              <a:rPr kumimoji="0" lang="fr-FR" altLang="fr-FR" sz="6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 if </a:t>
            </a:r>
            <a:r>
              <a:rPr kumimoji="0" lang="fr-FR" altLang="fr-FR" sz="600" b="0" i="1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they</a:t>
            </a:r>
            <a:r>
              <a:rPr kumimoji="0" lang="fr-FR" altLang="fr-FR" sz="6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 are not </a:t>
            </a:r>
            <a:r>
              <a:rPr kumimoji="0" lang="fr-FR" altLang="fr-FR" sz="600" b="0" i="1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connected</a:t>
            </a:r>
            <a:r>
              <a:rPr kumimoji="0" lang="fr-FR" altLang="fr-FR" sz="6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.</a:t>
            </a:r>
          </a:p>
          <a:p>
            <a:r>
              <a:rPr kumimoji="0" lang="it-IT" sz="600" b="0" i="1" u="none" strike="noStrike" cap="none" normalizeH="0" baseline="0" dirty="0">
                <a:ln>
                  <a:noFill/>
                </a:ln>
                <a:solidFill>
                  <a:srgbClr val="4D4D4D"/>
                </a:solidFill>
                <a:effectLst/>
                <a:latin typeface="Calibri" panose="020F0502020204030204" pitchFamily="34" charset="0"/>
              </a:rPr>
              <a:t>I fili DALI ai piedi del palo devono essere separati e isolati se non sono collegati.</a:t>
            </a:r>
            <a:r>
              <a:rPr kumimoji="0" lang="fr-FR" altLang="fr-FR" sz="600" b="0" i="1" u="none" strike="noStrike" cap="none" normalizeH="0" baseline="0" dirty="0">
                <a:ln>
                  <a:noFill/>
                </a:ln>
                <a:solidFill>
                  <a:srgbClr val="4D4D4D"/>
                </a:solidFill>
                <a:effectLst/>
                <a:latin typeface="Calibri" panose="020F0502020204030204" pitchFamily="34" charset="0"/>
              </a:rPr>
              <a:t> </a:t>
            </a:r>
            <a:endParaRPr kumimoji="0" lang="fr-FR" altLang="fr-FR" sz="600" b="0" i="1" u="none" strike="noStrike" cap="none" normalizeH="0" baseline="0" dirty="0">
              <a:ln>
                <a:noFill/>
              </a:ln>
              <a:solidFill>
                <a:srgbClr val="4D4D4D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218E06F-8B6F-3364-F7DE-C590DC4F2AFF}"/>
              </a:ext>
            </a:extLst>
          </p:cNvPr>
          <p:cNvSpPr txBox="1"/>
          <p:nvPr/>
        </p:nvSpPr>
        <p:spPr>
          <a:xfrm>
            <a:off x="382138" y="8804709"/>
            <a:ext cx="6116294" cy="40011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500" dirty="0"/>
              <a:t>La source lumineuse contenue dans ce luminaire ne doit être remplacée que par le fabricant ou son agent de maintenance ou une personne de qualification équivalente.</a:t>
            </a:r>
          </a:p>
          <a:p>
            <a:r>
              <a:rPr lang="en-US" sz="500" dirty="0"/>
              <a:t>The lighting part included in this luminaire must maintained by the manufacturer, an authorized service agent or a person with similar technical qualification.</a:t>
            </a:r>
            <a:endParaRPr lang="fr-FR" sz="500" dirty="0"/>
          </a:p>
          <a:p>
            <a:r>
              <a:rPr lang="it-IT" sz="500" dirty="0"/>
              <a:t>La sostituzione della sorgente luminosa contenuta in questo apparecchio deve essere effettuata solo dal produttore o dal suo addetto alla manutenzione o da una persona con qualifiche equivalenti.</a:t>
            </a:r>
            <a:r>
              <a:rPr lang="de-DE" sz="500" i="1" dirty="0"/>
              <a:t>.</a:t>
            </a:r>
            <a:endParaRPr lang="fr-FR" sz="500" dirty="0"/>
          </a:p>
        </p:txBody>
      </p:sp>
    </p:spTree>
    <p:extLst>
      <p:ext uri="{BB962C8B-B14F-4D97-AF65-F5344CB8AC3E}">
        <p14:creationId xmlns:p14="http://schemas.microsoft.com/office/powerpoint/2010/main" val="1331117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14" r="17789"/>
          <a:stretch/>
        </p:blipFill>
        <p:spPr>
          <a:xfrm>
            <a:off x="669902" y="2792008"/>
            <a:ext cx="3519839" cy="3759408"/>
          </a:xfrm>
          <a:prstGeom prst="rect">
            <a:avLst/>
          </a:prstGeom>
        </p:spPr>
      </p:pic>
      <p:sp>
        <p:nvSpPr>
          <p:cNvPr id="92" name="Rectangle à coins arrondis 91"/>
          <p:cNvSpPr/>
          <p:nvPr/>
        </p:nvSpPr>
        <p:spPr>
          <a:xfrm>
            <a:off x="332656" y="2814348"/>
            <a:ext cx="6199200" cy="4268545"/>
          </a:xfrm>
          <a:prstGeom prst="roundRect">
            <a:avLst>
              <a:gd name="adj" fmla="val 270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 5"/>
          <p:cNvGrpSpPr/>
          <p:nvPr/>
        </p:nvGrpSpPr>
        <p:grpSpPr>
          <a:xfrm>
            <a:off x="283578" y="2847017"/>
            <a:ext cx="522000" cy="360040"/>
            <a:chOff x="-1252838" y="1495240"/>
            <a:chExt cx="448794" cy="3600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" name="Rectangle à coins arrondis 6"/>
            <p:cNvSpPr/>
            <p:nvPr/>
          </p:nvSpPr>
          <p:spPr>
            <a:xfrm>
              <a:off x="-1208461" y="1495240"/>
              <a:ext cx="360040" cy="360040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-1252838" y="1516726"/>
              <a:ext cx="44879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latin typeface="Calibri" panose="020F0502020204030204" pitchFamily="34" charset="0"/>
                </a:rPr>
                <a:t>TOP</a:t>
              </a:r>
            </a:p>
          </p:txBody>
        </p:sp>
      </p:grpSp>
      <p:sp>
        <p:nvSpPr>
          <p:cNvPr id="14" name="ZoneTexte 13"/>
          <p:cNvSpPr txBox="1"/>
          <p:nvPr/>
        </p:nvSpPr>
        <p:spPr>
          <a:xfrm>
            <a:off x="5545349" y="3829306"/>
            <a:ext cx="924593" cy="246221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000" dirty="0"/>
              <a:t>6N.m ±1</a:t>
            </a:r>
          </a:p>
        </p:txBody>
      </p:sp>
      <p:grpSp>
        <p:nvGrpSpPr>
          <p:cNvPr id="15" name="Groupe 14"/>
          <p:cNvGrpSpPr/>
          <p:nvPr/>
        </p:nvGrpSpPr>
        <p:grpSpPr>
          <a:xfrm>
            <a:off x="5569921" y="2897699"/>
            <a:ext cx="759410" cy="789741"/>
            <a:chOff x="869174" y="674704"/>
            <a:chExt cx="759410" cy="789742"/>
          </a:xfrm>
        </p:grpSpPr>
        <p:pic>
          <p:nvPicPr>
            <p:cNvPr id="16" name="Picture 53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372"/>
            <a:stretch/>
          </p:blipFill>
          <p:spPr bwMode="auto">
            <a:xfrm>
              <a:off x="1203986" y="920550"/>
              <a:ext cx="424598" cy="5438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ZoneTexte 16"/>
            <p:cNvSpPr txBox="1"/>
            <p:nvPr/>
          </p:nvSpPr>
          <p:spPr>
            <a:xfrm>
              <a:off x="1273452" y="674704"/>
              <a:ext cx="2984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/>
                <a:t>4</a:t>
              </a:r>
            </a:p>
          </p:txBody>
        </p:sp>
        <p:sp>
          <p:nvSpPr>
            <p:cNvPr id="18" name="ZoneTexte 17"/>
            <p:cNvSpPr txBox="1"/>
            <p:nvPr/>
          </p:nvSpPr>
          <p:spPr>
            <a:xfrm>
              <a:off x="869174" y="1129452"/>
              <a:ext cx="40427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/>
                <a:t>6x</a:t>
              </a:r>
            </a:p>
          </p:txBody>
        </p:sp>
      </p:grpSp>
      <p:grpSp>
        <p:nvGrpSpPr>
          <p:cNvPr id="19" name="Groupe 18"/>
          <p:cNvGrpSpPr/>
          <p:nvPr/>
        </p:nvGrpSpPr>
        <p:grpSpPr>
          <a:xfrm>
            <a:off x="2037977" y="4021404"/>
            <a:ext cx="305788" cy="338554"/>
            <a:chOff x="-2356120" y="2172832"/>
            <a:chExt cx="305788" cy="338553"/>
          </a:xfrm>
        </p:grpSpPr>
        <p:sp>
          <p:nvSpPr>
            <p:cNvPr id="20" name="ZoneTexte 19"/>
            <p:cNvSpPr txBox="1">
              <a:spLocks noChangeAspect="1"/>
            </p:cNvSpPr>
            <p:nvPr/>
          </p:nvSpPr>
          <p:spPr>
            <a:xfrm>
              <a:off x="-2325420" y="2209346"/>
              <a:ext cx="244388" cy="252000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 w="1905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rtlCol="0">
              <a:noAutofit/>
            </a:bodyPr>
            <a:lstStyle/>
            <a:p>
              <a:endParaRPr lang="fr-FR" sz="1400" dirty="0"/>
            </a:p>
          </p:txBody>
        </p:sp>
        <p:sp>
          <p:nvSpPr>
            <p:cNvPr id="21" name="ZoneTexte 20"/>
            <p:cNvSpPr txBox="1"/>
            <p:nvPr/>
          </p:nvSpPr>
          <p:spPr>
            <a:xfrm>
              <a:off x="-2356120" y="2172832"/>
              <a:ext cx="305788" cy="338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</a:p>
          </p:txBody>
        </p:sp>
      </p:grpSp>
      <p:grpSp>
        <p:nvGrpSpPr>
          <p:cNvPr id="22" name="Groupe 21"/>
          <p:cNvGrpSpPr/>
          <p:nvPr/>
        </p:nvGrpSpPr>
        <p:grpSpPr>
          <a:xfrm>
            <a:off x="753963" y="5331530"/>
            <a:ext cx="305788" cy="338554"/>
            <a:chOff x="-2356120" y="2172832"/>
            <a:chExt cx="305788" cy="338553"/>
          </a:xfrm>
        </p:grpSpPr>
        <p:sp>
          <p:nvSpPr>
            <p:cNvPr id="23" name="ZoneTexte 22"/>
            <p:cNvSpPr txBox="1">
              <a:spLocks noChangeAspect="1"/>
            </p:cNvSpPr>
            <p:nvPr/>
          </p:nvSpPr>
          <p:spPr>
            <a:xfrm>
              <a:off x="-2325420" y="2209346"/>
              <a:ext cx="244388" cy="252000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 w="1905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rtlCol="0">
              <a:noAutofit/>
            </a:bodyPr>
            <a:lstStyle/>
            <a:p>
              <a:endParaRPr lang="fr-FR" sz="1400" dirty="0"/>
            </a:p>
          </p:txBody>
        </p:sp>
        <p:sp>
          <p:nvSpPr>
            <p:cNvPr id="24" name="ZoneTexte 23"/>
            <p:cNvSpPr txBox="1"/>
            <p:nvPr/>
          </p:nvSpPr>
          <p:spPr>
            <a:xfrm>
              <a:off x="-2356120" y="2172832"/>
              <a:ext cx="305788" cy="338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</a:t>
              </a:r>
            </a:p>
          </p:txBody>
        </p:sp>
      </p:grpSp>
      <p:sp>
        <p:nvSpPr>
          <p:cNvPr id="25" name="Rectangle à coins arrondis 24"/>
          <p:cNvSpPr/>
          <p:nvPr/>
        </p:nvSpPr>
        <p:spPr>
          <a:xfrm>
            <a:off x="332656" y="560512"/>
            <a:ext cx="6199200" cy="2244093"/>
          </a:xfrm>
          <a:prstGeom prst="roundRect">
            <a:avLst>
              <a:gd name="adj" fmla="val 2701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6" name="Groupe 25"/>
          <p:cNvGrpSpPr/>
          <p:nvPr/>
        </p:nvGrpSpPr>
        <p:grpSpPr>
          <a:xfrm>
            <a:off x="294564" y="559905"/>
            <a:ext cx="448794" cy="360040"/>
            <a:chOff x="-1252838" y="1495240"/>
            <a:chExt cx="448794" cy="3600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7" name="Rectangle à coins arrondis 26"/>
            <p:cNvSpPr/>
            <p:nvPr/>
          </p:nvSpPr>
          <p:spPr>
            <a:xfrm>
              <a:off x="-1208461" y="1495240"/>
              <a:ext cx="360040" cy="360040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-1252838" y="1516726"/>
              <a:ext cx="44879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latin typeface="Calibri" panose="020F0502020204030204" pitchFamily="34" charset="0"/>
                </a:rPr>
                <a:t>2.2</a:t>
              </a:r>
            </a:p>
          </p:txBody>
        </p:sp>
      </p:grpSp>
      <p:pic>
        <p:nvPicPr>
          <p:cNvPr id="29" name="Picture 11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277999" y="679124"/>
            <a:ext cx="562607" cy="202230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30" name="Groupe 29"/>
          <p:cNvGrpSpPr/>
          <p:nvPr/>
        </p:nvGrpSpPr>
        <p:grpSpPr>
          <a:xfrm>
            <a:off x="1429529" y="605864"/>
            <a:ext cx="1370821" cy="2166072"/>
            <a:chOff x="426055" y="2982234"/>
            <a:chExt cx="1347988" cy="2643415"/>
          </a:xfrm>
        </p:grpSpPr>
        <p:pic>
          <p:nvPicPr>
            <p:cNvPr id="31" name="Picture 27" descr="X:\PROJETS\STANDARD\0629_FONCTIONNEL LED\ANNEXES\NOTICE DE MONTAGE\CABLE ALIMENTATION.jpg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7680" t="67375" r="2758"/>
            <a:stretch/>
          </p:blipFill>
          <p:spPr bwMode="auto">
            <a:xfrm>
              <a:off x="426055" y="4384839"/>
              <a:ext cx="1083075" cy="11547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28" descr="X:\PROJETS\STANDARD\0629_FONCTIONNEL LED\ANNEXES\NOTICE DE MONTAGE\CABLE ALIMENTATION.jpg"/>
            <p:cNvPicPr>
              <a:picLocks noChangeArrowheads="1"/>
            </p:cNvPicPr>
            <p:nvPr/>
          </p:nvPicPr>
          <p:blipFill rotWithShape="1">
            <a:blip r:embed="rId8" cstate="print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8355" t="21115" r="2251" b="46445"/>
            <a:stretch/>
          </p:blipFill>
          <p:spPr bwMode="auto">
            <a:xfrm>
              <a:off x="476422" y="3099506"/>
              <a:ext cx="1083600" cy="1155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33" name="Groupe 32"/>
            <p:cNvGrpSpPr/>
            <p:nvPr/>
          </p:nvGrpSpPr>
          <p:grpSpPr>
            <a:xfrm>
              <a:off x="448410" y="3398837"/>
              <a:ext cx="1325633" cy="2226812"/>
              <a:chOff x="148097" y="3532713"/>
              <a:chExt cx="2671810" cy="2733175"/>
            </a:xfrm>
          </p:grpSpPr>
          <p:grpSp>
            <p:nvGrpSpPr>
              <p:cNvPr id="38" name="Groupe 37"/>
              <p:cNvGrpSpPr/>
              <p:nvPr/>
            </p:nvGrpSpPr>
            <p:grpSpPr>
              <a:xfrm>
                <a:off x="2252655" y="3532713"/>
                <a:ext cx="567252" cy="1140906"/>
                <a:chOff x="5787934" y="958359"/>
                <a:chExt cx="447386" cy="842273"/>
              </a:xfrm>
            </p:grpSpPr>
            <p:sp>
              <p:nvSpPr>
                <p:cNvPr id="45" name="ZoneTexte 44"/>
                <p:cNvSpPr txBox="1"/>
                <p:nvPr/>
              </p:nvSpPr>
              <p:spPr>
                <a:xfrm>
                  <a:off x="5796313" y="1378977"/>
                  <a:ext cx="277534" cy="23235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000" b="1" dirty="0"/>
                    <a:t>N</a:t>
                  </a:r>
                </a:p>
              </p:txBody>
            </p:sp>
            <p:sp>
              <p:nvSpPr>
                <p:cNvPr id="46" name="ZoneTexte 45"/>
                <p:cNvSpPr txBox="1"/>
                <p:nvPr/>
              </p:nvSpPr>
              <p:spPr>
                <a:xfrm>
                  <a:off x="5787934" y="1568280"/>
                  <a:ext cx="277531" cy="23235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000" b="1" dirty="0"/>
                    <a:t>L</a:t>
                  </a:r>
                </a:p>
              </p:txBody>
            </p:sp>
            <p:pic>
              <p:nvPicPr>
                <p:cNvPr id="47" name="Image 46"/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BEBA8EAE-BF5A-486C-A8C5-ECC9F3942E4B}">
                      <a14:imgProps xmlns:a14="http://schemas.microsoft.com/office/drawing/2010/main">
                        <a14:imgLayer r:embed="rId11">
                          <a14:imgEffect>
                            <a14:sharpenSoften amount="50000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891669" y="958359"/>
                  <a:ext cx="343651" cy="113406"/>
                </a:xfrm>
                <a:prstGeom prst="rect">
                  <a:avLst/>
                </a:prstGeom>
              </p:spPr>
            </p:pic>
          </p:grpSp>
          <p:grpSp>
            <p:nvGrpSpPr>
              <p:cNvPr id="39" name="Groupe 38"/>
              <p:cNvGrpSpPr/>
              <p:nvPr/>
            </p:nvGrpSpPr>
            <p:grpSpPr>
              <a:xfrm>
                <a:off x="2182872" y="5129752"/>
                <a:ext cx="583975" cy="1136136"/>
                <a:chOff x="5716502" y="1194311"/>
                <a:chExt cx="460576" cy="838748"/>
              </a:xfrm>
            </p:grpSpPr>
            <p:sp>
              <p:nvSpPr>
                <p:cNvPr id="42" name="ZoneTexte 41"/>
                <p:cNvSpPr txBox="1"/>
                <p:nvPr/>
              </p:nvSpPr>
              <p:spPr>
                <a:xfrm>
                  <a:off x="5716502" y="1579226"/>
                  <a:ext cx="277534" cy="23235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000" b="1" dirty="0"/>
                    <a:t>N</a:t>
                  </a:r>
                </a:p>
              </p:txBody>
            </p:sp>
            <p:sp>
              <p:nvSpPr>
                <p:cNvPr id="43" name="ZoneTexte 42"/>
                <p:cNvSpPr txBox="1"/>
                <p:nvPr/>
              </p:nvSpPr>
              <p:spPr>
                <a:xfrm>
                  <a:off x="5716503" y="1800709"/>
                  <a:ext cx="277534" cy="23235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r-FR" sz="1000" b="1" dirty="0"/>
                    <a:t>L</a:t>
                  </a:r>
                </a:p>
              </p:txBody>
            </p:sp>
            <p:pic>
              <p:nvPicPr>
                <p:cNvPr id="44" name="Image 43"/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BEBA8EAE-BF5A-486C-A8C5-ECC9F3942E4B}">
                      <a14:imgProps xmlns:a14="http://schemas.microsoft.com/office/drawing/2010/main">
                        <a14:imgLayer r:embed="rId11">
                          <a14:imgEffect>
                            <a14:sharpenSoften amount="50000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833425" y="1194311"/>
                  <a:ext cx="343653" cy="113406"/>
                </a:xfrm>
                <a:prstGeom prst="rect">
                  <a:avLst/>
                </a:prstGeom>
              </p:spPr>
            </p:pic>
          </p:grpSp>
          <p:pic>
            <p:nvPicPr>
              <p:cNvPr id="40" name="Image 39"/>
              <p:cNvPicPr>
                <a:picLocks/>
              </p:cNvPicPr>
              <p:nvPr/>
            </p:nvPicPr>
            <p:blipFill>
              <a:blip r:embed="rId12" cstate="print">
                <a:extLst>
                  <a:ext uri="{BEBA8EAE-BF5A-486C-A8C5-ECC9F3942E4B}">
                    <a14:imgProps xmlns:a14="http://schemas.microsoft.com/office/drawing/2010/main">
                      <a14:imgLayer r:embed="rId1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189775" y="4167974"/>
                <a:ext cx="594074" cy="425821"/>
              </a:xfrm>
              <a:prstGeom prst="rect">
                <a:avLst/>
              </a:prstGeom>
            </p:spPr>
          </p:pic>
          <p:pic>
            <p:nvPicPr>
              <p:cNvPr id="41" name="Image 40"/>
              <p:cNvPicPr>
                <a:picLocks/>
              </p:cNvPicPr>
              <p:nvPr/>
            </p:nvPicPr>
            <p:blipFill>
              <a:blip r:embed="rId14"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148097" y="5743300"/>
                <a:ext cx="594074" cy="425821"/>
              </a:xfrm>
              <a:prstGeom prst="rect">
                <a:avLst/>
              </a:prstGeom>
            </p:spPr>
          </p:pic>
        </p:grpSp>
        <p:sp>
          <p:nvSpPr>
            <p:cNvPr id="34" name="ZoneTexte 33"/>
            <p:cNvSpPr txBox="1"/>
            <p:nvPr/>
          </p:nvSpPr>
          <p:spPr>
            <a:xfrm>
              <a:off x="981963" y="2982234"/>
              <a:ext cx="252845" cy="1923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600" dirty="0"/>
                <a:t>50</a:t>
              </a:r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1345285" y="2990726"/>
              <a:ext cx="290438" cy="192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600" dirty="0"/>
                <a:t>11</a:t>
              </a:r>
            </a:p>
          </p:txBody>
        </p:sp>
        <p:sp>
          <p:nvSpPr>
            <p:cNvPr id="36" name="ZoneTexte 35"/>
            <p:cNvSpPr txBox="1"/>
            <p:nvPr/>
          </p:nvSpPr>
          <p:spPr>
            <a:xfrm>
              <a:off x="955233" y="4279985"/>
              <a:ext cx="252845" cy="1923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600" dirty="0"/>
                <a:t>50</a:t>
              </a:r>
            </a:p>
          </p:txBody>
        </p:sp>
        <p:sp>
          <p:nvSpPr>
            <p:cNvPr id="37" name="ZoneTexte 36"/>
            <p:cNvSpPr txBox="1"/>
            <p:nvPr/>
          </p:nvSpPr>
          <p:spPr>
            <a:xfrm>
              <a:off x="1317034" y="4291861"/>
              <a:ext cx="290438" cy="192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600" dirty="0"/>
                <a:t>11</a:t>
              </a:r>
            </a:p>
          </p:txBody>
        </p:sp>
      </p:grpSp>
      <p:grpSp>
        <p:nvGrpSpPr>
          <p:cNvPr id="60" name="Groupe 59"/>
          <p:cNvGrpSpPr/>
          <p:nvPr/>
        </p:nvGrpSpPr>
        <p:grpSpPr>
          <a:xfrm>
            <a:off x="3981978" y="3997053"/>
            <a:ext cx="305788" cy="338554"/>
            <a:chOff x="-2356120" y="2172832"/>
            <a:chExt cx="305788" cy="338553"/>
          </a:xfrm>
        </p:grpSpPr>
        <p:sp>
          <p:nvSpPr>
            <p:cNvPr id="61" name="ZoneTexte 60"/>
            <p:cNvSpPr txBox="1">
              <a:spLocks noChangeAspect="1"/>
            </p:cNvSpPr>
            <p:nvPr/>
          </p:nvSpPr>
          <p:spPr>
            <a:xfrm>
              <a:off x="-2325420" y="2209346"/>
              <a:ext cx="244388" cy="252000"/>
            </a:xfrm>
            <a:prstGeom prst="ellipse">
              <a:avLst/>
            </a:prstGeom>
            <a:solidFill>
              <a:schemeClr val="tx2">
                <a:lumMod val="75000"/>
                <a:lumOff val="25000"/>
              </a:schemeClr>
            </a:solidFill>
            <a:ln w="19050"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none" rtlCol="0">
              <a:noAutofit/>
            </a:bodyPr>
            <a:lstStyle/>
            <a:p>
              <a:endParaRPr lang="fr-FR" sz="1400" dirty="0"/>
            </a:p>
          </p:txBody>
        </p:sp>
        <p:sp>
          <p:nvSpPr>
            <p:cNvPr id="63" name="ZoneTexte 62"/>
            <p:cNvSpPr txBox="1"/>
            <p:nvPr/>
          </p:nvSpPr>
          <p:spPr>
            <a:xfrm>
              <a:off x="-2356120" y="2172832"/>
              <a:ext cx="305788" cy="338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</a:t>
              </a:r>
            </a:p>
          </p:txBody>
        </p:sp>
      </p:grpSp>
      <p:pic>
        <p:nvPicPr>
          <p:cNvPr id="12" name="Image 11"/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2" t="27939" r="16058" b="24755"/>
          <a:stretch/>
        </p:blipFill>
        <p:spPr>
          <a:xfrm>
            <a:off x="2362570" y="5036657"/>
            <a:ext cx="3671134" cy="1664898"/>
          </a:xfrm>
          <a:prstGeom prst="rect">
            <a:avLst/>
          </a:prstGeom>
        </p:spPr>
      </p:pic>
      <p:sp>
        <p:nvSpPr>
          <p:cNvPr id="3" name="Flèche vers le haut 2"/>
          <p:cNvSpPr/>
          <p:nvPr/>
        </p:nvSpPr>
        <p:spPr>
          <a:xfrm rot="13471454">
            <a:off x="4597021" y="5707245"/>
            <a:ext cx="228400" cy="695967"/>
          </a:xfrm>
          <a:prstGeom prst="up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8" name="Picture 12" descr="Afficher l'image d'origine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1553" y="6132384"/>
            <a:ext cx="1107224" cy="862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Image 49">
            <a:extLst>
              <a:ext uri="{FF2B5EF4-FFF2-40B4-BE49-F238E27FC236}">
                <a16:creationId xmlns:a16="http://schemas.microsoft.com/office/drawing/2014/main" id="{E2F2D4F7-D5A1-46ED-A447-671F2CE86CEA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412928" y="7362613"/>
            <a:ext cx="953835" cy="990749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0CFDC413-C1F0-47C7-25B5-89A8FF662074}"/>
              </a:ext>
            </a:extLst>
          </p:cNvPr>
          <p:cNvSpPr txBox="1"/>
          <p:nvPr/>
        </p:nvSpPr>
        <p:spPr>
          <a:xfrm>
            <a:off x="325163" y="9474607"/>
            <a:ext cx="4380949" cy="415498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 anchorCtr="0">
            <a:spAutoFit/>
          </a:bodyPr>
          <a:lstStyle/>
          <a:p>
            <a:r>
              <a:rPr lang="fr-FR" sz="700" dirty="0"/>
              <a:t>ECLATEC S.A.S. 41, rue Lafayette - CS 20069 - Maxéville - 54528 LAXOU CEDEX - France </a:t>
            </a:r>
          </a:p>
          <a:p>
            <a:r>
              <a:rPr lang="fr-FR" sz="700" dirty="0"/>
              <a:t>Tél. • + 33 (0)3 83 39 38 00</a:t>
            </a:r>
          </a:p>
          <a:p>
            <a:r>
              <a:rPr lang="fr-FR" sz="700" dirty="0"/>
              <a:t>Site • www.eclatec.com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5C3D8D3-26C3-B6CA-EBC1-4716CE99337A}"/>
              </a:ext>
            </a:extLst>
          </p:cNvPr>
          <p:cNvSpPr txBox="1"/>
          <p:nvPr/>
        </p:nvSpPr>
        <p:spPr>
          <a:xfrm>
            <a:off x="382138" y="8804709"/>
            <a:ext cx="6116294" cy="40011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500" dirty="0"/>
              <a:t>La source lumineuse contenue dans ce luminaire ne doit être remplacée que par le fabricant ou son agent de maintenance ou une personne de qualification équivalente.</a:t>
            </a:r>
          </a:p>
          <a:p>
            <a:r>
              <a:rPr lang="en-US" sz="500" dirty="0"/>
              <a:t>The lighting part included in this luminaire must maintained by the manufacturer, an authorized service agent or a person with similar technical qualification.</a:t>
            </a:r>
            <a:endParaRPr lang="fr-FR" sz="500" dirty="0"/>
          </a:p>
          <a:p>
            <a:r>
              <a:rPr lang="it-IT" sz="500" dirty="0"/>
              <a:t>La sostituzione della sorgente luminosa contenuta in questo apparecchio deve essere effettuata solo dal produttore o dal suo addetto alla manutenzione o da una persona con qualifiche equivalenti.</a:t>
            </a:r>
            <a:r>
              <a:rPr lang="de-DE" sz="500" i="1" dirty="0"/>
              <a:t>.</a:t>
            </a:r>
            <a:endParaRPr lang="fr-FR" sz="500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3CDDAE9-DC2C-2572-966E-58EB60514BAA}"/>
              </a:ext>
            </a:extLst>
          </p:cNvPr>
          <p:cNvSpPr txBox="1"/>
          <p:nvPr/>
        </p:nvSpPr>
        <p:spPr>
          <a:xfrm>
            <a:off x="3263548" y="1049793"/>
            <a:ext cx="1565901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0" lang="fr-FR" altLang="fr-FR" sz="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Les fils DALI en pied de poteau doivent être séparés et isolés s’ils ne sont pas connectés.</a:t>
            </a:r>
          </a:p>
          <a:p>
            <a:r>
              <a:rPr kumimoji="0" lang="fr-FR" altLang="fr-FR" sz="6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DALI </a:t>
            </a:r>
            <a:r>
              <a:rPr kumimoji="0" lang="fr-FR" altLang="fr-FR" sz="600" b="0" i="1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wires</a:t>
            </a:r>
            <a:r>
              <a:rPr kumimoji="0" lang="fr-FR" altLang="fr-FR" sz="6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 at the </a:t>
            </a:r>
            <a:r>
              <a:rPr kumimoji="0" lang="fr-FR" altLang="fr-FR" sz="600" b="0" i="1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bottom</a:t>
            </a:r>
            <a:r>
              <a:rPr kumimoji="0" lang="fr-FR" altLang="fr-FR" sz="6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 of the pole must </a:t>
            </a:r>
            <a:r>
              <a:rPr kumimoji="0" lang="fr-FR" altLang="fr-FR" sz="600" b="0" i="1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be</a:t>
            </a:r>
            <a:r>
              <a:rPr kumimoji="0" lang="fr-FR" altLang="fr-FR" sz="6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kumimoji="0" lang="fr-FR" altLang="fr-FR" sz="600" b="0" i="1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separated</a:t>
            </a:r>
            <a:r>
              <a:rPr kumimoji="0" lang="fr-FR" altLang="fr-FR" sz="6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 and </a:t>
            </a:r>
            <a:r>
              <a:rPr kumimoji="0" lang="fr-FR" altLang="fr-FR" sz="600" b="0" i="1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isolated</a:t>
            </a:r>
            <a:r>
              <a:rPr kumimoji="0" lang="fr-FR" altLang="fr-FR" sz="6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 if </a:t>
            </a:r>
            <a:r>
              <a:rPr kumimoji="0" lang="fr-FR" altLang="fr-FR" sz="600" b="0" i="1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they</a:t>
            </a:r>
            <a:r>
              <a:rPr kumimoji="0" lang="fr-FR" altLang="fr-FR" sz="6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 are not </a:t>
            </a:r>
            <a:r>
              <a:rPr kumimoji="0" lang="fr-FR" altLang="fr-FR" sz="600" b="0" i="1" u="none" strike="noStrike" cap="none" normalizeH="0" baseline="0" dirty="0" err="1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connected</a:t>
            </a:r>
            <a:r>
              <a:rPr kumimoji="0" lang="fr-FR" altLang="fr-FR" sz="600" b="0" i="1" u="none" strike="noStrike" cap="none" normalizeH="0" baseline="0" dirty="0">
                <a:ln>
                  <a:noFill/>
                </a:ln>
                <a:solidFill>
                  <a:srgbClr val="404040"/>
                </a:solidFill>
                <a:effectLst/>
                <a:latin typeface="Calibri" panose="020F0502020204030204" pitchFamily="34" charset="0"/>
              </a:rPr>
              <a:t>.</a:t>
            </a:r>
          </a:p>
          <a:p>
            <a:r>
              <a:rPr kumimoji="0" lang="it-IT" sz="600" b="0" i="1" u="none" strike="noStrike" cap="none" normalizeH="0" baseline="0" dirty="0">
                <a:ln>
                  <a:noFill/>
                </a:ln>
                <a:solidFill>
                  <a:srgbClr val="4D4D4D"/>
                </a:solidFill>
                <a:effectLst/>
                <a:latin typeface="Calibri" panose="020F0502020204030204" pitchFamily="34" charset="0"/>
              </a:rPr>
              <a:t>I fili DALI ai piedi del palo devono essere separati e isolati se non sono collegati.</a:t>
            </a:r>
            <a:r>
              <a:rPr kumimoji="0" lang="fr-FR" altLang="fr-FR" sz="600" b="0" i="1" u="none" strike="noStrike" cap="none" normalizeH="0" baseline="0" dirty="0">
                <a:ln>
                  <a:noFill/>
                </a:ln>
                <a:solidFill>
                  <a:srgbClr val="4D4D4D"/>
                </a:solidFill>
                <a:effectLst/>
                <a:latin typeface="Calibri" panose="020F0502020204030204" pitchFamily="34" charset="0"/>
              </a:rPr>
              <a:t> </a:t>
            </a:r>
            <a:endParaRPr kumimoji="0" lang="fr-FR" altLang="fr-FR" sz="600" b="0" i="1" u="none" strike="noStrike" cap="none" normalizeH="0" baseline="0" dirty="0">
              <a:ln>
                <a:noFill/>
              </a:ln>
              <a:solidFill>
                <a:srgbClr val="4D4D4D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EF4848D-C1C1-A4F7-4D09-53AD9A96B2CF}"/>
              </a:ext>
            </a:extLst>
          </p:cNvPr>
          <p:cNvSpPr txBox="1"/>
          <p:nvPr/>
        </p:nvSpPr>
        <p:spPr>
          <a:xfrm>
            <a:off x="1477405" y="7479130"/>
            <a:ext cx="42790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dirty="0"/>
              <a:t>Autres notices et modes opératoires</a:t>
            </a:r>
          </a:p>
          <a:p>
            <a:r>
              <a:rPr lang="en-GB" sz="900" dirty="0"/>
              <a:t>Other manuals and operating instructions</a:t>
            </a:r>
            <a:endParaRPr lang="fr-FR" sz="900" dirty="0"/>
          </a:p>
          <a:p>
            <a:r>
              <a:rPr lang="it-IT" sz="900" dirty="0"/>
              <a:t>Altri manuali e istruzioni per l'uso</a:t>
            </a:r>
          </a:p>
        </p:txBody>
      </p:sp>
    </p:spTree>
    <p:extLst>
      <p:ext uri="{BB962C8B-B14F-4D97-AF65-F5344CB8AC3E}">
        <p14:creationId xmlns:p14="http://schemas.microsoft.com/office/powerpoint/2010/main" val="4283233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17916</TotalTime>
  <Words>551</Words>
  <Application>Microsoft Office PowerPoint</Application>
  <PresentationFormat>Format A4 (210 x 297 mm)</PresentationFormat>
  <Paragraphs>78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Verdana</vt:lpstr>
      <vt:lpstr>Wingdings 2</vt:lpstr>
      <vt:lpstr>Aspect</vt:lpstr>
      <vt:lpstr>Présentation PowerPoint</vt:lpstr>
      <vt:lpstr>Présentation PowerPoint</vt:lpstr>
      <vt:lpstr>Présentation PowerPoint</vt:lpstr>
      <vt:lpstr>Présentation PowerPoint</vt:lpstr>
    </vt:vector>
  </TitlesOfParts>
  <Company>ECLATEC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DECORSE Jérôme</dc:creator>
  <cp:lastModifiedBy>Emeline Lemaitre</cp:lastModifiedBy>
  <cp:revision>562</cp:revision>
  <cp:lastPrinted>2018-07-26T11:49:03Z</cp:lastPrinted>
  <dcterms:created xsi:type="dcterms:W3CDTF">2014-09-30T11:19:34Z</dcterms:created>
  <dcterms:modified xsi:type="dcterms:W3CDTF">2024-12-06T15:08:40Z</dcterms:modified>
</cp:coreProperties>
</file>