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"/>
  </p:notesMasterIdLst>
  <p:handoutMasterIdLst>
    <p:handoutMasterId r:id="rId6"/>
  </p:handoutMasterIdLst>
  <p:sldIdLst>
    <p:sldId id="256" r:id="rId2"/>
    <p:sldId id="261" r:id="rId3"/>
    <p:sldId id="262" r:id="rId4"/>
  </p:sldIdLst>
  <p:sldSz cx="6858000" cy="9906000" type="A4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CCFF33"/>
    <a:srgbClr val="FF3300"/>
    <a:srgbClr val="FF0000"/>
    <a:srgbClr val="4026DE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Style moyen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6382" autoAdjust="0"/>
  </p:normalViewPr>
  <p:slideViewPr>
    <p:cSldViewPr snapToGrid="0">
      <p:cViewPr varScale="1">
        <p:scale>
          <a:sx n="75" d="100"/>
          <a:sy n="75" d="100"/>
        </p:scale>
        <p:origin x="1140" y="54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6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9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368B31-CA83-413D-AAB5-257E480D9F5C}" type="datetimeFigureOut">
              <a:rPr lang="fr-FR" smtClean="0"/>
              <a:t>13/12/2024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6" y="9428586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9" y="9428586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99338C-7356-42DE-9F32-8169102C4C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49580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6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9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18FE0-9306-4F49-A2DF-2D36088B4D6F}" type="datetimeFigureOut">
              <a:rPr lang="fr-FR" smtClean="0"/>
              <a:t>13/12/2024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09788" y="744538"/>
            <a:ext cx="25781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6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6" y="9428586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9" y="9428586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ADC0EF-E354-4933-9028-5EA30C92F0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5985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ADC0EF-E354-4933-9028-5EA30C92F02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9433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09788" y="744538"/>
            <a:ext cx="2578100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i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ADC0EF-E354-4933-9028-5EA30C92F02B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1172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09788" y="744538"/>
            <a:ext cx="2578100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i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ADC0EF-E354-4933-9028-5EA30C92F02B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0562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3077312"/>
            <a:ext cx="5829300" cy="2123369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5D550-146C-432A-B2CE-220018EABA62}" type="datetime1">
              <a:rPr lang="fr-FR" smtClean="0"/>
              <a:t>13/12/2024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4724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AE4F9-11FE-4A30-BF44-133E6C9E1E21}" type="datetime1">
              <a:rPr lang="fr-FR" smtClean="0"/>
              <a:t>13/12/2024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037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96" y="573264"/>
            <a:ext cx="3357563" cy="1220822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BA0C8-7503-4C98-9528-E437B7F578CD}" type="datetime1">
              <a:rPr lang="fr-FR" smtClean="0"/>
              <a:t>13/12/2024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795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B16CB-421F-4BD7-95EF-B8704D3F88B7}" type="datetime1">
              <a:rPr lang="fr-FR" smtClean="0"/>
              <a:t>13/12/2024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3586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4198600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29682-03B4-4CBB-B9EC-093F2CC6FC84}" type="datetime1">
              <a:rPr lang="fr-FR" smtClean="0"/>
              <a:t>13/12/2024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7038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7" y="333872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2" y="333872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1856C-C7AE-4875-82E2-717DB64C4042}" type="datetime1">
              <a:rPr lang="fr-FR" smtClean="0"/>
              <a:t>13/12/2024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9167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2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2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9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9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C797D-9854-4C89-AC04-868E7C78D518}" type="datetime1">
              <a:rPr lang="fr-FR" smtClean="0"/>
              <a:t>13/12/2024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3583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80DC7-B65C-4F45-93EB-DEABA1346264}" type="datetime1">
              <a:rPr lang="fr-FR" smtClean="0"/>
              <a:t>13/12/2024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578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6A539-6154-457D-809C-3402F535CDB4}" type="datetime1">
              <a:rPr lang="fr-FR" smtClean="0"/>
              <a:t>13/12/2024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948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21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308" y="39443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21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E685C-29A5-4158-BFEC-020CCC00182D}" type="datetime1">
              <a:rPr lang="fr-FR" smtClean="0"/>
              <a:t>13/12/2024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8154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75431-18D8-446F-8355-1B7F18E72201}" type="datetime1">
              <a:rPr lang="fr-FR" smtClean="0"/>
              <a:t>13/12/2024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4522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918142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4B2D9-1734-49A7-8C2B-ACD16720E1C8}" type="datetime1">
              <a:rPr lang="fr-FR" smtClean="0"/>
              <a:t>13/12/2024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918142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918142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1171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microsoft.com/office/2007/relationships/hdphoto" Target="../media/hdphoto1.wdp"/><Relationship Id="rId18" Type="http://schemas.openxmlformats.org/officeDocument/2006/relationships/image" Target="../media/image14.jp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6" Type="http://schemas.microsoft.com/office/2007/relationships/hdphoto" Target="../media/hdphoto2.wdp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jpg"/><Relationship Id="rId15" Type="http://schemas.openxmlformats.org/officeDocument/2006/relationships/image" Target="../media/image12.pn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7" Type="http://schemas.openxmlformats.org/officeDocument/2006/relationships/image" Target="../media/image1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jpeg"/><Relationship Id="rId4" Type="http://schemas.openxmlformats.org/officeDocument/2006/relationships/image" Target="../media/image16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20.jpg"/><Relationship Id="rId7" Type="http://schemas.microsoft.com/office/2007/relationships/hdphoto" Target="../media/hdphoto4.wdp"/><Relationship Id="rId12" Type="http://schemas.openxmlformats.org/officeDocument/2006/relationships/image" Target="../media/image2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jpeg"/><Relationship Id="rId11" Type="http://schemas.microsoft.com/office/2007/relationships/hdphoto" Target="../media/hdphoto5.wdp"/><Relationship Id="rId5" Type="http://schemas.microsoft.com/office/2007/relationships/hdphoto" Target="../media/hdphoto3.wdp"/><Relationship Id="rId10" Type="http://schemas.openxmlformats.org/officeDocument/2006/relationships/image" Target="../media/image23.png"/><Relationship Id="rId4" Type="http://schemas.openxmlformats.org/officeDocument/2006/relationships/image" Target="../media/image21.jpe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" name="Tableau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8135552"/>
              </p:ext>
            </p:extLst>
          </p:nvPr>
        </p:nvGraphicFramePr>
        <p:xfrm>
          <a:off x="4494317" y="2084592"/>
          <a:ext cx="2236895" cy="61530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495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01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55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15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2035">
                <a:tc>
                  <a:txBody>
                    <a:bodyPr/>
                    <a:lstStyle/>
                    <a:p>
                      <a:pPr algn="ctr"/>
                      <a:r>
                        <a:rPr lang="fr-FR" sz="105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IK</a:t>
                      </a:r>
                      <a:endParaRPr lang="fr-FR" sz="105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5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SCx</a:t>
                      </a:r>
                      <a:endParaRPr lang="fr-FR" sz="105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Hmax</a:t>
                      </a:r>
                      <a:endParaRPr lang="fr-FR" sz="105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3268">
                <a:tc>
                  <a:txBody>
                    <a:bodyPr/>
                    <a:lstStyle/>
                    <a:p>
                      <a:pPr algn="ctr"/>
                      <a:r>
                        <a:rPr lang="fr-FR" sz="1050" dirty="0"/>
                        <a:t>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/>
                        <a:t>7,9 kg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/>
                        <a:t>0,14 m²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/>
                        <a:t>7 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1" name="ZoneTexte 70"/>
          <p:cNvSpPr txBox="1"/>
          <p:nvPr/>
        </p:nvSpPr>
        <p:spPr>
          <a:xfrm>
            <a:off x="1716905" y="124770"/>
            <a:ext cx="30606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latin typeface="Aharoni" panose="02010803020104030203" pitchFamily="2" charset="-79"/>
                <a:cs typeface="Aharoni" panose="02010803020104030203" pitchFamily="2" charset="-79"/>
              </a:rPr>
              <a:t>LEIZA</a:t>
            </a:r>
            <a:endParaRPr lang="fr-FR" b="1" i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cxnSp>
        <p:nvCxnSpPr>
          <p:cNvPr id="81" name="Connecteur droit 80"/>
          <p:cNvCxnSpPr/>
          <p:nvPr/>
        </p:nvCxnSpPr>
        <p:spPr>
          <a:xfrm>
            <a:off x="260650" y="4748770"/>
            <a:ext cx="6336704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e 2"/>
          <p:cNvGrpSpPr/>
          <p:nvPr/>
        </p:nvGrpSpPr>
        <p:grpSpPr>
          <a:xfrm>
            <a:off x="4725195" y="203140"/>
            <a:ext cx="1929687" cy="1800199"/>
            <a:chOff x="7586153" y="627692"/>
            <a:chExt cx="1929687" cy="1800200"/>
          </a:xfrm>
        </p:grpSpPr>
        <p:grpSp>
          <p:nvGrpSpPr>
            <p:cNvPr id="46" name="Groupe 45"/>
            <p:cNvGrpSpPr/>
            <p:nvPr/>
          </p:nvGrpSpPr>
          <p:grpSpPr>
            <a:xfrm>
              <a:off x="7586153" y="627692"/>
              <a:ext cx="1929687" cy="1800200"/>
              <a:chOff x="4595663" y="539555"/>
              <a:chExt cx="1929687" cy="1800200"/>
            </a:xfrm>
          </p:grpSpPr>
          <p:sp>
            <p:nvSpPr>
              <p:cNvPr id="47" name="Rectangle 46"/>
              <p:cNvSpPr/>
              <p:nvPr/>
            </p:nvSpPr>
            <p:spPr>
              <a:xfrm>
                <a:off x="4595663" y="539555"/>
                <a:ext cx="1929687" cy="18002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>
                      <a:lumMod val="60000"/>
                      <a:lumOff val="40000"/>
                      <a:tint val="66000"/>
                      <a:satMod val="160000"/>
                    </a:schemeClr>
                  </a:gs>
                  <a:gs pos="50000">
                    <a:schemeClr val="accent3">
                      <a:lumMod val="60000"/>
                      <a:lumOff val="40000"/>
                      <a:tint val="44500"/>
                      <a:satMod val="160000"/>
                    </a:schemeClr>
                  </a:gs>
                  <a:gs pos="100000">
                    <a:schemeClr val="accent3">
                      <a:lumMod val="60000"/>
                      <a:lumOff val="40000"/>
                      <a:tint val="23500"/>
                      <a:satMod val="160000"/>
                    </a:schemeClr>
                  </a:gs>
                </a:gsLst>
                <a:lin ang="8100000" scaled="1"/>
                <a:tileRect/>
              </a:gradFill>
              <a:ln w="12700"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48" name="Image 47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4692539" y="611506"/>
                <a:ext cx="510858" cy="360000"/>
              </a:xfrm>
              <a:prstGeom prst="rect">
                <a:avLst/>
              </a:prstGeom>
            </p:spPr>
          </p:pic>
          <p:pic>
            <p:nvPicPr>
              <p:cNvPr id="49" name="Image 48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5262132" y="611506"/>
                <a:ext cx="346800" cy="360000"/>
              </a:xfrm>
              <a:prstGeom prst="rect">
                <a:avLst/>
              </a:prstGeom>
            </p:spPr>
          </p:pic>
          <p:pic>
            <p:nvPicPr>
              <p:cNvPr id="50" name="Image 49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5677906" y="611506"/>
                <a:ext cx="360000" cy="360000"/>
              </a:xfrm>
              <a:prstGeom prst="rect">
                <a:avLst/>
              </a:prstGeom>
            </p:spPr>
          </p:pic>
          <p:pic>
            <p:nvPicPr>
              <p:cNvPr id="51" name="Picture 5"/>
              <p:cNvPicPr>
                <a:picLocks noChangeAspect="1" noChangeArrowheads="1"/>
              </p:cNvPicPr>
              <p:nvPr/>
            </p:nvPicPr>
            <p:blipFill>
              <a:blip r:embed="rId6" cstate="print">
                <a:biLevel thresh="25000"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692545" y="1062636"/>
                <a:ext cx="363349" cy="360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3" name="Image 52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4681041" y="1546916"/>
                <a:ext cx="360000" cy="360000"/>
              </a:xfrm>
              <a:prstGeom prst="rect">
                <a:avLst/>
              </a:prstGeom>
            </p:spPr>
          </p:pic>
          <p:sp>
            <p:nvSpPr>
              <p:cNvPr id="54" name="ZoneTexte 53"/>
              <p:cNvSpPr txBox="1"/>
              <p:nvPr/>
            </p:nvSpPr>
            <p:spPr>
              <a:xfrm>
                <a:off x="4681047" y="1987334"/>
                <a:ext cx="1622603" cy="30777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400" dirty="0">
                    <a:ln>
                      <a:solidFill>
                        <a:schemeClr val="tx1"/>
                      </a:solidFill>
                    </a:ln>
                  </a:rPr>
                  <a:t>220-240V 50Hz</a:t>
                </a:r>
              </a:p>
            </p:txBody>
          </p:sp>
          <p:pic>
            <p:nvPicPr>
              <p:cNvPr id="56" name="Picture 9"/>
              <p:cNvPicPr>
                <a:picLocks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108392" y="611506"/>
                <a:ext cx="360000" cy="360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7" name="Picture 10"/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950132" y="1143000"/>
                <a:ext cx="464271" cy="4039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5" name="Image 54"/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5654186" y="1678887"/>
                <a:ext cx="655134" cy="228030"/>
              </a:xfrm>
              <a:prstGeom prst="rect">
                <a:avLst/>
              </a:prstGeom>
            </p:spPr>
          </p:pic>
        </p:grpSp>
        <p:pic>
          <p:nvPicPr>
            <p:cNvPr id="79" name="Image 78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128156" y="1635053"/>
              <a:ext cx="360000" cy="360000"/>
            </a:xfrm>
            <a:prstGeom prst="rect">
              <a:avLst/>
            </a:prstGeom>
          </p:spPr>
        </p:pic>
      </p:grpSp>
      <p:sp>
        <p:nvSpPr>
          <p:cNvPr id="37" name="ZoneTexte 3"/>
          <p:cNvSpPr txBox="1">
            <a:spLocks noChangeArrowheads="1"/>
          </p:cNvSpPr>
          <p:nvPr/>
        </p:nvSpPr>
        <p:spPr bwMode="auto">
          <a:xfrm>
            <a:off x="5662083" y="9452497"/>
            <a:ext cx="115168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000" dirty="0"/>
              <a:t>S616_5000_A_</a:t>
            </a:r>
          </a:p>
        </p:txBody>
      </p:sp>
      <p:grpSp>
        <p:nvGrpSpPr>
          <p:cNvPr id="39" name="Groupe 38"/>
          <p:cNvGrpSpPr/>
          <p:nvPr/>
        </p:nvGrpSpPr>
        <p:grpSpPr>
          <a:xfrm>
            <a:off x="5270205" y="777357"/>
            <a:ext cx="716665" cy="361353"/>
            <a:chOff x="7763101" y="3408390"/>
            <a:chExt cx="716665" cy="361353"/>
          </a:xfrm>
        </p:grpSpPr>
        <p:sp>
          <p:nvSpPr>
            <p:cNvPr id="42" name="Rectangle 41"/>
            <p:cNvSpPr/>
            <p:nvPr/>
          </p:nvSpPr>
          <p:spPr>
            <a:xfrm>
              <a:off x="7794166" y="3408390"/>
              <a:ext cx="648724" cy="36135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3" name="ZoneTexte 42"/>
            <p:cNvSpPr txBox="1"/>
            <p:nvPr/>
          </p:nvSpPr>
          <p:spPr>
            <a:xfrm>
              <a:off x="7763101" y="3419086"/>
              <a:ext cx="71666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b="1" dirty="0">
                  <a:latin typeface="Arial Black" panose="020B0A04020102020204" pitchFamily="34" charset="0"/>
                </a:rPr>
                <a:t>IP65</a:t>
              </a:r>
            </a:p>
          </p:txBody>
        </p:sp>
      </p:grpSp>
      <p:sp>
        <p:nvSpPr>
          <p:cNvPr id="52" name="ZoneTexte 51"/>
          <p:cNvSpPr txBox="1"/>
          <p:nvPr/>
        </p:nvSpPr>
        <p:spPr>
          <a:xfrm>
            <a:off x="260651" y="8684898"/>
            <a:ext cx="6336704" cy="492443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650" dirty="0"/>
              <a:t>La source lumineuse contenue dans ce luminaire ne doit être remplacée que par le fabricant ou son agent de maintenance ou une personne de qualification équivalente.</a:t>
            </a:r>
          </a:p>
          <a:p>
            <a:r>
              <a:rPr lang="en-US" sz="650" dirty="0"/>
              <a:t>The lighting part included in this luminaire must maintained by the manufacturer, an authorized service agent or a person with similar technical qualification.</a:t>
            </a:r>
            <a:endParaRPr lang="fr-FR" sz="650" dirty="0"/>
          </a:p>
          <a:p>
            <a:r>
              <a:rPr lang="it-IT" sz="650" dirty="0"/>
              <a:t>La sostituzione della sorgente luminosa contenuta in questo apparecchio deve essere effettuata solo dal produttore o dal suo addetto alla manutenzione o da una persona con qualifiche equivalenti.</a:t>
            </a:r>
          </a:p>
        </p:txBody>
      </p:sp>
      <p:pic>
        <p:nvPicPr>
          <p:cNvPr id="58" name="Picture 129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10000" b="90000" l="10000" r="90000">
                        <a14:foregroundMark x1="39744" y1="53846" x2="39744" y2="58974"/>
                        <a14:foregroundMark x1="53846" y1="64103" x2="52564" y2="6282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91822" y="2066654"/>
            <a:ext cx="331487" cy="33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" name="Espace réservé du numéro de diapositive 3"/>
          <p:cNvSpPr txBox="1">
            <a:spLocks/>
          </p:cNvSpPr>
          <p:nvPr/>
        </p:nvSpPr>
        <p:spPr>
          <a:xfrm>
            <a:off x="6637630" y="9670211"/>
            <a:ext cx="220370" cy="235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400" dirty="0">
                <a:solidFill>
                  <a:schemeClr val="bg1"/>
                </a:solidFill>
              </a:rPr>
              <a:t>1</a:t>
            </a:r>
          </a:p>
        </p:txBody>
      </p:sp>
      <p:pic>
        <p:nvPicPr>
          <p:cNvPr id="32" name="Picture 5" descr="J:\Charte_graphique_Eclatec\1_logos\1-1_Logo_Eclatec\Logo_Eclatec_sans_baseline\Logo_Eclatec_ss-baseline_Quadri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89" y="184765"/>
            <a:ext cx="1260000" cy="363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Image 62"/>
          <p:cNvPicPr>
            <a:picLocks noChangeAspect="1"/>
          </p:cNvPicPr>
          <p:nvPr/>
        </p:nvPicPr>
        <p:blipFill rotWithShape="1"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 t="-1"/>
          <a:stretch/>
        </p:blipFill>
        <p:spPr>
          <a:xfrm>
            <a:off x="5304709" y="796901"/>
            <a:ext cx="648724" cy="360000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AE1EBE55-D511-41E0-AE81-4EDA1AA43591}"/>
              </a:ext>
            </a:extLst>
          </p:cNvPr>
          <p:cNvPicPr>
            <a:picLocks noChangeAspect="1"/>
          </p:cNvPicPr>
          <p:nvPr/>
        </p:nvPicPr>
        <p:blipFill rotWithShape="1">
          <a:blip r:embed="rId17"/>
          <a:srcRect r="-2953"/>
          <a:stretch/>
        </p:blipFill>
        <p:spPr>
          <a:xfrm>
            <a:off x="1459729" y="4865349"/>
            <a:ext cx="3873200" cy="3537166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AA337B3D-C3CB-4AC1-9358-6E23B024D19B}"/>
              </a:ext>
            </a:extLst>
          </p:cNvPr>
          <p:cNvPicPr>
            <a:picLocks noChangeAspect="1"/>
          </p:cNvPicPr>
          <p:nvPr/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13" t="9197" r="37058" b="15597"/>
          <a:stretch/>
        </p:blipFill>
        <p:spPr>
          <a:xfrm>
            <a:off x="481337" y="864370"/>
            <a:ext cx="2623147" cy="3125324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478A23D2-A60E-56D1-49BA-F0047C49C6A1}"/>
              </a:ext>
            </a:extLst>
          </p:cNvPr>
          <p:cNvSpPr txBox="1"/>
          <p:nvPr/>
        </p:nvSpPr>
        <p:spPr>
          <a:xfrm>
            <a:off x="321974" y="9490502"/>
            <a:ext cx="4219370" cy="415498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t" anchorCtr="0">
            <a:spAutoFit/>
          </a:bodyPr>
          <a:lstStyle/>
          <a:p>
            <a:r>
              <a:rPr lang="fr-FR" sz="700" dirty="0"/>
              <a:t>ECLATEC S.A.S. 41, rue Lafayette - CS 20069 - Maxéville - 54528 LAXOU CEDEX - France </a:t>
            </a:r>
          </a:p>
          <a:p>
            <a:r>
              <a:rPr lang="fr-FR" sz="700" dirty="0"/>
              <a:t>Tél. • + 33 (0)3 83 39 38 00</a:t>
            </a:r>
          </a:p>
          <a:p>
            <a:r>
              <a:rPr lang="fr-FR" sz="700" dirty="0"/>
              <a:t>Site • www.eclatec.com</a:t>
            </a:r>
          </a:p>
        </p:txBody>
      </p:sp>
    </p:spTree>
    <p:extLst>
      <p:ext uri="{BB962C8B-B14F-4D97-AF65-F5344CB8AC3E}">
        <p14:creationId xmlns:p14="http://schemas.microsoft.com/office/powerpoint/2010/main" val="2870242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B02C5057-3BBD-4DDD-AB3D-CFDF14569AB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36" r="84"/>
          <a:stretch/>
        </p:blipFill>
        <p:spPr>
          <a:xfrm>
            <a:off x="344416" y="48142"/>
            <a:ext cx="5186744" cy="4008733"/>
          </a:xfrm>
          <a:prstGeom prst="rect">
            <a:avLst/>
          </a:prstGeom>
        </p:spPr>
      </p:pic>
      <p:sp>
        <p:nvSpPr>
          <p:cNvPr id="92" name="Rectangle à coins arrondis 91"/>
          <p:cNvSpPr/>
          <p:nvPr/>
        </p:nvSpPr>
        <p:spPr>
          <a:xfrm>
            <a:off x="211937" y="125848"/>
            <a:ext cx="6385418" cy="3916816"/>
          </a:xfrm>
          <a:prstGeom prst="roundRect">
            <a:avLst>
              <a:gd name="adj" fmla="val 2701"/>
            </a:avLst>
          </a:prstGeom>
          <a:noFill/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5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637630" y="9670211"/>
            <a:ext cx="220370" cy="235789"/>
          </a:xfrm>
        </p:spPr>
        <p:txBody>
          <a:bodyPr/>
          <a:lstStyle/>
          <a:p>
            <a:pPr algn="ctr"/>
            <a:r>
              <a:rPr lang="fr-FR" sz="1400" dirty="0">
                <a:solidFill>
                  <a:schemeClr val="bg1"/>
                </a:solidFill>
              </a:rPr>
              <a:t>2</a:t>
            </a:r>
          </a:p>
        </p:txBody>
      </p:sp>
      <p:grpSp>
        <p:nvGrpSpPr>
          <p:cNvPr id="10" name="Groupe 9"/>
          <p:cNvGrpSpPr/>
          <p:nvPr/>
        </p:nvGrpSpPr>
        <p:grpSpPr>
          <a:xfrm>
            <a:off x="211937" y="65150"/>
            <a:ext cx="360000" cy="461665"/>
            <a:chOff x="-2044460" y="628184"/>
            <a:chExt cx="360000" cy="461665"/>
          </a:xfrm>
        </p:grpSpPr>
        <p:sp>
          <p:nvSpPr>
            <p:cNvPr id="8" name="Rectangle 7"/>
            <p:cNvSpPr/>
            <p:nvPr/>
          </p:nvSpPr>
          <p:spPr>
            <a:xfrm>
              <a:off x="-2044460" y="679017"/>
              <a:ext cx="360000" cy="36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5" name="ZoneTexte 184"/>
            <p:cNvSpPr txBox="1"/>
            <p:nvPr/>
          </p:nvSpPr>
          <p:spPr>
            <a:xfrm>
              <a:off x="-2029250" y="628184"/>
              <a:ext cx="329579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4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1</a:t>
              </a:r>
            </a:p>
          </p:txBody>
        </p:sp>
      </p:grpSp>
      <p:pic>
        <p:nvPicPr>
          <p:cNvPr id="6" name="Image 5">
            <a:extLst>
              <a:ext uri="{FF2B5EF4-FFF2-40B4-BE49-F238E27FC236}">
                <a16:creationId xmlns:a16="http://schemas.microsoft.com/office/drawing/2014/main" id="{C0283D07-11A1-44CB-B853-90CE2AC77A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402" y="4532872"/>
            <a:ext cx="5679195" cy="4015369"/>
          </a:xfrm>
          <a:prstGeom prst="rect">
            <a:avLst/>
          </a:prstGeom>
        </p:spPr>
      </p:pic>
      <p:sp>
        <p:nvSpPr>
          <p:cNvPr id="64" name="ZoneTexte 63"/>
          <p:cNvSpPr txBox="1"/>
          <p:nvPr/>
        </p:nvSpPr>
        <p:spPr>
          <a:xfrm>
            <a:off x="4616411" y="4617398"/>
            <a:ext cx="949144" cy="30777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10 N.m ±1</a:t>
            </a:r>
          </a:p>
        </p:txBody>
      </p:sp>
      <p:sp useBgFill="1">
        <p:nvSpPr>
          <p:cNvPr id="11" name="ZoneTexte 10">
            <a:extLst>
              <a:ext uri="{FF2B5EF4-FFF2-40B4-BE49-F238E27FC236}">
                <a16:creationId xmlns:a16="http://schemas.microsoft.com/office/drawing/2014/main" id="{0685F2EF-AF6C-4FE4-9344-DCEE0FB2407C}"/>
              </a:ext>
            </a:extLst>
          </p:cNvPr>
          <p:cNvSpPr txBox="1"/>
          <p:nvPr/>
        </p:nvSpPr>
        <p:spPr>
          <a:xfrm>
            <a:off x="5774922" y="4617398"/>
            <a:ext cx="470858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X 2</a:t>
            </a:r>
          </a:p>
        </p:txBody>
      </p:sp>
      <p:sp>
        <p:nvSpPr>
          <p:cNvPr id="117" name="Rectangle à coins arrondis 91">
            <a:extLst>
              <a:ext uri="{FF2B5EF4-FFF2-40B4-BE49-F238E27FC236}">
                <a16:creationId xmlns:a16="http://schemas.microsoft.com/office/drawing/2014/main" id="{E9D8DB0C-854D-49A9-AB1C-09AE25B8A0FC}"/>
              </a:ext>
            </a:extLst>
          </p:cNvPr>
          <p:cNvSpPr/>
          <p:nvPr/>
        </p:nvSpPr>
        <p:spPr>
          <a:xfrm>
            <a:off x="211937" y="4045810"/>
            <a:ext cx="6385418" cy="4776470"/>
          </a:xfrm>
          <a:prstGeom prst="roundRect">
            <a:avLst>
              <a:gd name="adj" fmla="val 2701"/>
            </a:avLst>
          </a:prstGeom>
          <a:noFill/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18" name="Groupe 117">
            <a:extLst>
              <a:ext uri="{FF2B5EF4-FFF2-40B4-BE49-F238E27FC236}">
                <a16:creationId xmlns:a16="http://schemas.microsoft.com/office/drawing/2014/main" id="{0D9D1489-9B68-442C-AA42-D5904327EC21}"/>
              </a:ext>
            </a:extLst>
          </p:cNvPr>
          <p:cNvGrpSpPr/>
          <p:nvPr/>
        </p:nvGrpSpPr>
        <p:grpSpPr>
          <a:xfrm>
            <a:off x="203813" y="3997761"/>
            <a:ext cx="360000" cy="461665"/>
            <a:chOff x="-2044460" y="628184"/>
            <a:chExt cx="360000" cy="461665"/>
          </a:xfrm>
        </p:grpSpPr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B2EED975-2D0A-4AE6-8DBE-2F1F25D86948}"/>
                </a:ext>
              </a:extLst>
            </p:cNvPr>
            <p:cNvSpPr/>
            <p:nvPr/>
          </p:nvSpPr>
          <p:spPr>
            <a:xfrm>
              <a:off x="-2044460" y="679017"/>
              <a:ext cx="360000" cy="36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0" name="ZoneTexte 119">
              <a:extLst>
                <a:ext uri="{FF2B5EF4-FFF2-40B4-BE49-F238E27FC236}">
                  <a16:creationId xmlns:a16="http://schemas.microsoft.com/office/drawing/2014/main" id="{0C74F264-4F22-4582-A86A-E56D5C673BF5}"/>
                </a:ext>
              </a:extLst>
            </p:cNvPr>
            <p:cNvSpPr txBox="1"/>
            <p:nvPr/>
          </p:nvSpPr>
          <p:spPr>
            <a:xfrm>
              <a:off x="-2029250" y="628184"/>
              <a:ext cx="329579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4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2</a:t>
              </a:r>
            </a:p>
          </p:txBody>
        </p:sp>
      </p:grpSp>
      <p:pic>
        <p:nvPicPr>
          <p:cNvPr id="4" name="Image 3">
            <a:extLst>
              <a:ext uri="{FF2B5EF4-FFF2-40B4-BE49-F238E27FC236}">
                <a16:creationId xmlns:a16="http://schemas.microsoft.com/office/drawing/2014/main" id="{59DFADFD-9F5C-40E5-8614-17F90C3C9C3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4123" y="2162753"/>
            <a:ext cx="538509" cy="399074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43CA160B-FA66-4D61-BE97-CB8A9D005FF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1217" y="2636329"/>
            <a:ext cx="944323" cy="777300"/>
          </a:xfrm>
          <a:prstGeom prst="rect">
            <a:avLst/>
          </a:prstGeom>
        </p:spPr>
      </p:pic>
      <p:cxnSp>
        <p:nvCxnSpPr>
          <p:cNvPr id="41" name="Connecteur droit avec flèche 40">
            <a:extLst>
              <a:ext uri="{FF2B5EF4-FFF2-40B4-BE49-F238E27FC236}">
                <a16:creationId xmlns:a16="http://schemas.microsoft.com/office/drawing/2014/main" id="{6D3851AB-C661-40BC-BE99-241C584F43C8}"/>
              </a:ext>
            </a:extLst>
          </p:cNvPr>
          <p:cNvCxnSpPr>
            <a:cxnSpLocks/>
          </p:cNvCxnSpPr>
          <p:nvPr/>
        </p:nvCxnSpPr>
        <p:spPr>
          <a:xfrm>
            <a:off x="5153726" y="2843515"/>
            <a:ext cx="428070" cy="18146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>
            <a:extLst>
              <a:ext uri="{FF2B5EF4-FFF2-40B4-BE49-F238E27FC236}">
                <a16:creationId xmlns:a16="http://schemas.microsoft.com/office/drawing/2014/main" id="{259EE934-27CF-4570-8BD2-521FE8920ED0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70" t="13241" r="25468" b="19284"/>
          <a:stretch/>
        </p:blipFill>
        <p:spPr>
          <a:xfrm>
            <a:off x="3932705" y="4543937"/>
            <a:ext cx="494973" cy="502887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8630B0A5-2EDA-EB8D-AF96-FD8B027EC338}"/>
              </a:ext>
            </a:extLst>
          </p:cNvPr>
          <p:cNvSpPr txBox="1"/>
          <p:nvPr/>
        </p:nvSpPr>
        <p:spPr>
          <a:xfrm>
            <a:off x="321974" y="9490502"/>
            <a:ext cx="4219370" cy="415498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t" anchorCtr="0">
            <a:spAutoFit/>
          </a:bodyPr>
          <a:lstStyle/>
          <a:p>
            <a:r>
              <a:rPr lang="fr-FR" sz="700" dirty="0"/>
              <a:t>ECLATEC S.A.S. 41, rue Lafayette - CS 20069 - Maxéville - 54528 LAXOU CEDEX - France </a:t>
            </a:r>
          </a:p>
          <a:p>
            <a:r>
              <a:rPr lang="fr-FR" sz="700" dirty="0"/>
              <a:t>Tél. • + 33 (0)3 83 39 38 00</a:t>
            </a:r>
          </a:p>
          <a:p>
            <a:r>
              <a:rPr lang="fr-FR" sz="700" dirty="0"/>
              <a:t>Site • www.eclatec.com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F97C6A2B-C1DF-093C-493F-4D6AB3F4051A}"/>
              </a:ext>
            </a:extLst>
          </p:cNvPr>
          <p:cNvSpPr txBox="1"/>
          <p:nvPr/>
        </p:nvSpPr>
        <p:spPr>
          <a:xfrm>
            <a:off x="219023" y="8906806"/>
            <a:ext cx="6336704" cy="492443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650" dirty="0"/>
              <a:t>La source lumineuse contenue dans ce luminaire ne doit être remplacée que par le fabricant ou son agent de maintenance ou une personne de qualification équivalente.</a:t>
            </a:r>
          </a:p>
          <a:p>
            <a:r>
              <a:rPr lang="en-US" sz="650" dirty="0"/>
              <a:t>The lighting part included in this luminaire must maintained by the manufacturer, an authorized service agent or a person with similar technical qualification.</a:t>
            </a:r>
            <a:endParaRPr lang="fr-FR" sz="650" dirty="0"/>
          </a:p>
          <a:p>
            <a:r>
              <a:rPr lang="it-IT" sz="650" dirty="0"/>
              <a:t>La sostituzione della sorgente luminosa contenuta in questo apparecchio deve essere effettuata solo dal produttore o dal suo addetto alla manutenzione o da una persona con qualifiche equivalenti.</a:t>
            </a:r>
          </a:p>
        </p:txBody>
      </p:sp>
    </p:spTree>
    <p:extLst>
      <p:ext uri="{BB962C8B-B14F-4D97-AF65-F5344CB8AC3E}">
        <p14:creationId xmlns:p14="http://schemas.microsoft.com/office/powerpoint/2010/main" val="3026017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D9D1F9B6-36D5-4E42-B48F-7AA7617C841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500" t="13911" r="51325" b="9383"/>
          <a:stretch/>
        </p:blipFill>
        <p:spPr>
          <a:xfrm>
            <a:off x="888777" y="101602"/>
            <a:ext cx="690788" cy="4083478"/>
          </a:xfrm>
          <a:prstGeom prst="rect">
            <a:avLst/>
          </a:prstGeom>
        </p:spPr>
      </p:pic>
      <p:sp>
        <p:nvSpPr>
          <p:cNvPr id="92" name="Rectangle à coins arrondis 91"/>
          <p:cNvSpPr/>
          <p:nvPr/>
        </p:nvSpPr>
        <p:spPr>
          <a:xfrm>
            <a:off x="211937" y="125847"/>
            <a:ext cx="6563436" cy="3972427"/>
          </a:xfrm>
          <a:prstGeom prst="roundRect">
            <a:avLst>
              <a:gd name="adj" fmla="val 2701"/>
            </a:avLst>
          </a:prstGeom>
          <a:noFill/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5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637630" y="9670211"/>
            <a:ext cx="220370" cy="235789"/>
          </a:xfrm>
        </p:spPr>
        <p:txBody>
          <a:bodyPr/>
          <a:lstStyle/>
          <a:p>
            <a:pPr algn="ctr"/>
            <a:r>
              <a:rPr lang="fr-FR" sz="1400" dirty="0">
                <a:solidFill>
                  <a:schemeClr val="bg1"/>
                </a:solidFill>
              </a:rPr>
              <a:t>2</a:t>
            </a:r>
          </a:p>
        </p:txBody>
      </p:sp>
      <p:grpSp>
        <p:nvGrpSpPr>
          <p:cNvPr id="10" name="Groupe 9"/>
          <p:cNvGrpSpPr/>
          <p:nvPr/>
        </p:nvGrpSpPr>
        <p:grpSpPr>
          <a:xfrm>
            <a:off x="211937" y="72538"/>
            <a:ext cx="360000" cy="461665"/>
            <a:chOff x="-2044460" y="628184"/>
            <a:chExt cx="360000" cy="461665"/>
          </a:xfrm>
        </p:grpSpPr>
        <p:sp>
          <p:nvSpPr>
            <p:cNvPr id="8" name="Rectangle 7"/>
            <p:cNvSpPr/>
            <p:nvPr/>
          </p:nvSpPr>
          <p:spPr>
            <a:xfrm>
              <a:off x="-2044460" y="679017"/>
              <a:ext cx="360000" cy="36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5" name="ZoneTexte 184"/>
            <p:cNvSpPr txBox="1"/>
            <p:nvPr/>
          </p:nvSpPr>
          <p:spPr>
            <a:xfrm>
              <a:off x="-2029250" y="628184"/>
              <a:ext cx="329579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4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3</a:t>
              </a:r>
            </a:p>
          </p:txBody>
        </p:sp>
      </p:grpSp>
      <p:grpSp>
        <p:nvGrpSpPr>
          <p:cNvPr id="102" name="Groupe 101">
            <a:extLst>
              <a:ext uri="{FF2B5EF4-FFF2-40B4-BE49-F238E27FC236}">
                <a16:creationId xmlns:a16="http://schemas.microsoft.com/office/drawing/2014/main" id="{42B6EB44-3276-40F8-90FC-996DA982C594}"/>
              </a:ext>
            </a:extLst>
          </p:cNvPr>
          <p:cNvGrpSpPr>
            <a:grpSpLocks noChangeAspect="1"/>
          </p:cNvGrpSpPr>
          <p:nvPr/>
        </p:nvGrpSpPr>
        <p:grpSpPr>
          <a:xfrm>
            <a:off x="2303498" y="779750"/>
            <a:ext cx="1569464" cy="1937724"/>
            <a:chOff x="606542" y="3337289"/>
            <a:chExt cx="2436723" cy="2564632"/>
          </a:xfrm>
        </p:grpSpPr>
        <p:pic>
          <p:nvPicPr>
            <p:cNvPr id="103" name="Picture 4" descr="X:\PROJETS\STANDARD\0616_SONATA\ANNEXES\NOTICE DE MONTAGE CLIENT\VUE_040.jpg">
              <a:extLst>
                <a:ext uri="{FF2B5EF4-FFF2-40B4-BE49-F238E27FC236}">
                  <a16:creationId xmlns:a16="http://schemas.microsoft.com/office/drawing/2014/main" id="{16E6127D-AC84-47DC-A8CB-62F75DE9333B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1038421" y="4610840"/>
              <a:ext cx="1610810" cy="12910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" name="Picture 3" descr="X:\PROJETS\STANDARD\0616_SONATA\ANNEXES\NOTICE DE MONTAGE CLIENT\VUE_039.jpg">
              <a:extLst>
                <a:ext uri="{FF2B5EF4-FFF2-40B4-BE49-F238E27FC236}">
                  <a16:creationId xmlns:a16="http://schemas.microsoft.com/office/drawing/2014/main" id="{731B0DBD-7DAE-4988-8F4E-F640DB1FEF0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 cstate="print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1007448" y="3337289"/>
              <a:ext cx="1670071" cy="12735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" name="Image 104">
              <a:extLst>
                <a:ext uri="{FF2B5EF4-FFF2-40B4-BE49-F238E27FC236}">
                  <a16:creationId xmlns:a16="http://schemas.microsoft.com/office/drawing/2014/main" id="{EA5F33D6-BA19-480A-A2D2-CE07DA1CF5EF}"/>
                </a:ext>
              </a:extLst>
            </p:cNvPr>
            <p:cNvPicPr>
              <a:picLocks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07757" y="3880473"/>
              <a:ext cx="451398" cy="390619"/>
            </a:xfrm>
            <a:prstGeom prst="rect">
              <a:avLst/>
            </a:prstGeom>
          </p:spPr>
        </p:pic>
        <p:pic>
          <p:nvPicPr>
            <p:cNvPr id="106" name="Image 105">
              <a:extLst>
                <a:ext uri="{FF2B5EF4-FFF2-40B4-BE49-F238E27FC236}">
                  <a16:creationId xmlns:a16="http://schemas.microsoft.com/office/drawing/2014/main" id="{61B33494-9F9B-4E6E-AFA8-0DD4C578AFC1}"/>
                </a:ext>
              </a:extLst>
            </p:cNvPr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06542" y="5176454"/>
              <a:ext cx="451398" cy="390619"/>
            </a:xfrm>
            <a:prstGeom prst="rect">
              <a:avLst/>
            </a:prstGeom>
          </p:spPr>
        </p:pic>
        <p:grpSp>
          <p:nvGrpSpPr>
            <p:cNvPr id="107" name="Groupe 106">
              <a:extLst>
                <a:ext uri="{FF2B5EF4-FFF2-40B4-BE49-F238E27FC236}">
                  <a16:creationId xmlns:a16="http://schemas.microsoft.com/office/drawing/2014/main" id="{B9F0158D-ACA0-4DE3-A5CF-63A1CAF443D4}"/>
                </a:ext>
              </a:extLst>
            </p:cNvPr>
            <p:cNvGrpSpPr/>
            <p:nvPr/>
          </p:nvGrpSpPr>
          <p:grpSpPr>
            <a:xfrm>
              <a:off x="2586739" y="3593848"/>
              <a:ext cx="435726" cy="907894"/>
              <a:chOff x="6051427" y="1003487"/>
              <a:chExt cx="343653" cy="670249"/>
            </a:xfrm>
          </p:grpSpPr>
          <p:sp>
            <p:nvSpPr>
              <p:cNvPr id="112" name="ZoneTexte 111">
                <a:extLst>
                  <a:ext uri="{FF2B5EF4-FFF2-40B4-BE49-F238E27FC236}">
                    <a16:creationId xmlns:a16="http://schemas.microsoft.com/office/drawing/2014/main" id="{8527EAC5-9B2D-4BCA-B2F7-34FB75E7B68B}"/>
                  </a:ext>
                </a:extLst>
              </p:cNvPr>
              <p:cNvSpPr txBox="1"/>
              <p:nvPr/>
            </p:nvSpPr>
            <p:spPr>
              <a:xfrm>
                <a:off x="6078467" y="1136143"/>
                <a:ext cx="277533" cy="181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000" b="1" dirty="0"/>
                  <a:t>N</a:t>
                </a:r>
              </a:p>
            </p:txBody>
          </p:sp>
          <p:sp>
            <p:nvSpPr>
              <p:cNvPr id="113" name="ZoneTexte 112">
                <a:extLst>
                  <a:ext uri="{FF2B5EF4-FFF2-40B4-BE49-F238E27FC236}">
                    <a16:creationId xmlns:a16="http://schemas.microsoft.com/office/drawing/2014/main" id="{41F17BC8-9B0F-422D-8F86-675FC7E9BB9F}"/>
                  </a:ext>
                </a:extLst>
              </p:cNvPr>
              <p:cNvSpPr txBox="1"/>
              <p:nvPr/>
            </p:nvSpPr>
            <p:spPr>
              <a:xfrm>
                <a:off x="6073852" y="1003487"/>
                <a:ext cx="277533" cy="181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000" b="1" dirty="0"/>
                  <a:t>L</a:t>
                </a:r>
              </a:p>
            </p:txBody>
          </p:sp>
          <p:pic>
            <p:nvPicPr>
              <p:cNvPr id="114" name="Image 113">
                <a:extLst>
                  <a:ext uri="{FF2B5EF4-FFF2-40B4-BE49-F238E27FC236}">
                    <a16:creationId xmlns:a16="http://schemas.microsoft.com/office/drawing/2014/main" id="{8B95D895-606F-49BA-8105-72D14534792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BEBA8EAE-BF5A-486C-A8C5-ECC9F3942E4B}">
                    <a14:imgProps xmlns:a14="http://schemas.microsoft.com/office/drawing/2010/main">
                      <a14:imgLayer r:embed="rId11">
                        <a14:imgEffect>
                          <a14:sharpenSoften amount="5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6051427" y="1560330"/>
                <a:ext cx="343653" cy="113406"/>
              </a:xfrm>
              <a:prstGeom prst="rect">
                <a:avLst/>
              </a:prstGeom>
            </p:spPr>
          </p:pic>
          <p:pic>
            <p:nvPicPr>
              <p:cNvPr id="115" name="Image 114">
                <a:extLst>
                  <a:ext uri="{FF2B5EF4-FFF2-40B4-BE49-F238E27FC236}">
                    <a16:creationId xmlns:a16="http://schemas.microsoft.com/office/drawing/2014/main" id="{B4D84531-DFAF-47CF-97A1-0395625FBA0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6123024" y="1331087"/>
                <a:ext cx="179188" cy="179188"/>
              </a:xfrm>
              <a:prstGeom prst="rect">
                <a:avLst/>
              </a:prstGeom>
            </p:spPr>
          </p:pic>
        </p:grpSp>
        <p:grpSp>
          <p:nvGrpSpPr>
            <p:cNvPr id="108" name="Groupe 107">
              <a:extLst>
                <a:ext uri="{FF2B5EF4-FFF2-40B4-BE49-F238E27FC236}">
                  <a16:creationId xmlns:a16="http://schemas.microsoft.com/office/drawing/2014/main" id="{CBE77911-DE9A-4225-A2BC-AE4243E28755}"/>
                </a:ext>
              </a:extLst>
            </p:cNvPr>
            <p:cNvGrpSpPr/>
            <p:nvPr/>
          </p:nvGrpSpPr>
          <p:grpSpPr>
            <a:xfrm>
              <a:off x="2607539" y="4871270"/>
              <a:ext cx="435726" cy="907894"/>
              <a:chOff x="6051427" y="1003487"/>
              <a:chExt cx="343653" cy="670249"/>
            </a:xfrm>
          </p:grpSpPr>
          <p:sp>
            <p:nvSpPr>
              <p:cNvPr id="109" name="ZoneTexte 108">
                <a:extLst>
                  <a:ext uri="{FF2B5EF4-FFF2-40B4-BE49-F238E27FC236}">
                    <a16:creationId xmlns:a16="http://schemas.microsoft.com/office/drawing/2014/main" id="{085CC804-C4BF-4835-B335-BF274264DD83}"/>
                  </a:ext>
                </a:extLst>
              </p:cNvPr>
              <p:cNvSpPr txBox="1"/>
              <p:nvPr/>
            </p:nvSpPr>
            <p:spPr>
              <a:xfrm>
                <a:off x="6078467" y="1136143"/>
                <a:ext cx="277533" cy="181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000" b="1" dirty="0"/>
                  <a:t>N</a:t>
                </a:r>
              </a:p>
            </p:txBody>
          </p:sp>
          <p:sp>
            <p:nvSpPr>
              <p:cNvPr id="110" name="ZoneTexte 109">
                <a:extLst>
                  <a:ext uri="{FF2B5EF4-FFF2-40B4-BE49-F238E27FC236}">
                    <a16:creationId xmlns:a16="http://schemas.microsoft.com/office/drawing/2014/main" id="{9C0AAA3C-548E-459E-9A04-39D29152767C}"/>
                  </a:ext>
                </a:extLst>
              </p:cNvPr>
              <p:cNvSpPr txBox="1"/>
              <p:nvPr/>
            </p:nvSpPr>
            <p:spPr>
              <a:xfrm>
                <a:off x="6073852" y="1003487"/>
                <a:ext cx="277533" cy="181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000" b="1" dirty="0"/>
                  <a:t>L</a:t>
                </a:r>
              </a:p>
            </p:txBody>
          </p:sp>
          <p:pic>
            <p:nvPicPr>
              <p:cNvPr id="111" name="Image 110">
                <a:extLst>
                  <a:ext uri="{FF2B5EF4-FFF2-40B4-BE49-F238E27FC236}">
                    <a16:creationId xmlns:a16="http://schemas.microsoft.com/office/drawing/2014/main" id="{642B5BAD-1A6C-47B9-AC11-3A27A9333B1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BEBA8EAE-BF5A-486C-A8C5-ECC9F3942E4B}">
                    <a14:imgProps xmlns:a14="http://schemas.microsoft.com/office/drawing/2010/main">
                      <a14:imgLayer r:embed="rId11">
                        <a14:imgEffect>
                          <a14:sharpenSoften amount="5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6051427" y="1560330"/>
                <a:ext cx="343653" cy="113406"/>
              </a:xfrm>
              <a:prstGeom prst="rect">
                <a:avLst/>
              </a:prstGeom>
            </p:spPr>
          </p:pic>
        </p:grp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F61E881E-0B9F-4FBE-B45B-8823B3CE2BD4}"/>
              </a:ext>
            </a:extLst>
          </p:cNvPr>
          <p:cNvSpPr/>
          <p:nvPr/>
        </p:nvSpPr>
        <p:spPr>
          <a:xfrm>
            <a:off x="2192357" y="639798"/>
            <a:ext cx="1861850" cy="216950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31DAA1B0-B351-4194-BCE0-F2F4DBA40F04}"/>
              </a:ext>
            </a:extLst>
          </p:cNvPr>
          <p:cNvCxnSpPr>
            <a:cxnSpLocks/>
          </p:cNvCxnSpPr>
          <p:nvPr/>
        </p:nvCxnSpPr>
        <p:spPr>
          <a:xfrm flipH="1">
            <a:off x="1333041" y="1748612"/>
            <a:ext cx="873754" cy="140221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>
            <a:extLst>
              <a:ext uri="{FF2B5EF4-FFF2-40B4-BE49-F238E27FC236}">
                <a16:creationId xmlns:a16="http://schemas.microsoft.com/office/drawing/2014/main" id="{9117B103-3F5B-19F1-8535-8965B1788209}"/>
              </a:ext>
            </a:extLst>
          </p:cNvPr>
          <p:cNvSpPr txBox="1"/>
          <p:nvPr/>
        </p:nvSpPr>
        <p:spPr>
          <a:xfrm>
            <a:off x="321974" y="9490502"/>
            <a:ext cx="4219370" cy="415498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t" anchorCtr="0">
            <a:spAutoFit/>
          </a:bodyPr>
          <a:lstStyle/>
          <a:p>
            <a:r>
              <a:rPr lang="fr-FR" sz="700" dirty="0"/>
              <a:t>ECLATEC S.A.S. 41, rue Lafayette - CS 20069 - Maxéville - 54528 LAXOU CEDEX - France </a:t>
            </a:r>
          </a:p>
          <a:p>
            <a:r>
              <a:rPr lang="fr-FR" sz="700" dirty="0"/>
              <a:t>Tél. • + 33 (0)3 83 39 38 00</a:t>
            </a:r>
          </a:p>
          <a:p>
            <a:r>
              <a:rPr lang="fr-FR" sz="700" dirty="0"/>
              <a:t>Site • www.eclatec.com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3191AE2-019B-3EF6-AFC9-778829C7B284}"/>
              </a:ext>
            </a:extLst>
          </p:cNvPr>
          <p:cNvSpPr txBox="1"/>
          <p:nvPr/>
        </p:nvSpPr>
        <p:spPr>
          <a:xfrm>
            <a:off x="219023" y="8906806"/>
            <a:ext cx="6336704" cy="492443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650" dirty="0"/>
              <a:t>La source lumineuse contenue dans ce luminaire ne doit être remplacée que par le fabricant ou son agent de maintenance ou une personne de qualification équivalente.</a:t>
            </a:r>
          </a:p>
          <a:p>
            <a:r>
              <a:rPr lang="en-US" sz="650" dirty="0"/>
              <a:t>The lighting part included in this luminaire must maintained by the manufacturer, an authorized service agent or a person with similar technical qualification.</a:t>
            </a:r>
            <a:endParaRPr lang="fr-FR" sz="650" dirty="0"/>
          </a:p>
          <a:p>
            <a:r>
              <a:rPr lang="it-IT" sz="650" dirty="0"/>
              <a:t>La sostituzione della sorgente luminosa contenuta in questo apparecchio deve essere effettuata solo dal produttore o dal suo addetto alla manutenzione o da una persona con qualifiche equivalenti.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AC745FB8-7A74-2745-7E58-782367311597}"/>
              </a:ext>
            </a:extLst>
          </p:cNvPr>
          <p:cNvSpPr txBox="1"/>
          <p:nvPr/>
        </p:nvSpPr>
        <p:spPr>
          <a:xfrm>
            <a:off x="4672905" y="820220"/>
            <a:ext cx="1651695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0" lang="fr-FR" altLang="fr-FR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Les fils DALI en pied de poteau doivent être séparés et isolés s’ils ne sont pas connectés.</a:t>
            </a:r>
          </a:p>
          <a:p>
            <a:r>
              <a:rPr kumimoji="0" lang="fr-FR" altLang="fr-FR" sz="900" b="0" i="1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DALI </a:t>
            </a:r>
            <a:r>
              <a:rPr kumimoji="0" lang="fr-FR" altLang="fr-FR" sz="900" b="0" i="1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wires</a:t>
            </a:r>
            <a:r>
              <a:rPr kumimoji="0" lang="fr-FR" altLang="fr-FR" sz="900" b="0" i="1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 at the </a:t>
            </a:r>
            <a:r>
              <a:rPr kumimoji="0" lang="fr-FR" altLang="fr-FR" sz="900" b="0" i="1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bottom</a:t>
            </a:r>
            <a:r>
              <a:rPr kumimoji="0" lang="fr-FR" altLang="fr-FR" sz="900" b="0" i="1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 of the pole must </a:t>
            </a:r>
            <a:r>
              <a:rPr kumimoji="0" lang="fr-FR" altLang="fr-FR" sz="900" b="0" i="1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be</a:t>
            </a:r>
            <a:r>
              <a:rPr kumimoji="0" lang="fr-FR" altLang="fr-FR" sz="900" b="0" i="1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fr-FR" altLang="fr-FR" sz="900" b="0" i="1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separated</a:t>
            </a:r>
            <a:r>
              <a:rPr kumimoji="0" lang="fr-FR" altLang="fr-FR" sz="900" b="0" i="1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 and </a:t>
            </a:r>
            <a:r>
              <a:rPr kumimoji="0" lang="fr-FR" altLang="fr-FR" sz="900" b="0" i="1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isolated</a:t>
            </a:r>
            <a:r>
              <a:rPr kumimoji="0" lang="fr-FR" altLang="fr-FR" sz="900" b="0" i="1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 if </a:t>
            </a:r>
            <a:r>
              <a:rPr kumimoji="0" lang="fr-FR" altLang="fr-FR" sz="900" b="0" i="1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they</a:t>
            </a:r>
            <a:r>
              <a:rPr kumimoji="0" lang="fr-FR" altLang="fr-FR" sz="900" b="0" i="1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 are not </a:t>
            </a:r>
            <a:r>
              <a:rPr kumimoji="0" lang="fr-FR" altLang="fr-FR" sz="900" b="0" i="1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connected</a:t>
            </a:r>
            <a:r>
              <a:rPr kumimoji="0" lang="fr-FR" altLang="fr-FR" sz="900" b="0" i="1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.</a:t>
            </a:r>
          </a:p>
          <a:p>
            <a:r>
              <a:rPr kumimoji="0" lang="it-IT" sz="900" b="0" i="1" u="none" strike="noStrike" cap="none" normalizeH="0" baseline="0" dirty="0">
                <a:ln>
                  <a:noFill/>
                </a:ln>
                <a:solidFill>
                  <a:srgbClr val="4D4D4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fili DALI ai piedi del palo devono essere separati e isolati se non sono collegati.</a:t>
            </a:r>
          </a:p>
        </p:txBody>
      </p:sp>
    </p:spTree>
    <p:extLst>
      <p:ext uri="{BB962C8B-B14F-4D97-AF65-F5344CB8AC3E}">
        <p14:creationId xmlns:p14="http://schemas.microsoft.com/office/powerpoint/2010/main" val="104631177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27842</TotalTime>
  <Words>456</Words>
  <Application>Microsoft Office PowerPoint</Application>
  <PresentationFormat>Format A4 (210 x 297 mm)</PresentationFormat>
  <Paragraphs>47</Paragraphs>
  <Slides>3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Aharoni</vt:lpstr>
      <vt:lpstr>Arial</vt:lpstr>
      <vt:lpstr>Arial Black</vt:lpstr>
      <vt:lpstr>Calibri</vt:lpstr>
      <vt:lpstr>Thème Office</vt:lpstr>
      <vt:lpstr>Présentation PowerPoint</vt:lpstr>
      <vt:lpstr>Présentation PowerPoint</vt:lpstr>
      <vt:lpstr>Présentation PowerPoint</vt:lpstr>
    </vt:vector>
  </TitlesOfParts>
  <Company>ECLATEC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DECORSE Jérôme</dc:creator>
  <cp:lastModifiedBy>Emeline Lemaitre</cp:lastModifiedBy>
  <cp:revision>972</cp:revision>
  <cp:lastPrinted>2016-12-16T15:09:32Z</cp:lastPrinted>
  <dcterms:created xsi:type="dcterms:W3CDTF">2014-09-30T11:19:34Z</dcterms:created>
  <dcterms:modified xsi:type="dcterms:W3CDTF">2024-12-13T10:13:45Z</dcterms:modified>
</cp:coreProperties>
</file>