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70" autoAdjust="0"/>
  </p:normalViewPr>
  <p:slideViewPr>
    <p:cSldViewPr>
      <p:cViewPr>
        <p:scale>
          <a:sx n="200" d="100"/>
          <a:sy n="200" d="100"/>
        </p:scale>
        <p:origin x="342" y="-60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66D46-585D-F480-EC94-393AF5FA5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A5C32B-7CB1-276D-7C67-C95855E6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BE1CD7E-AA60-056F-4D87-47E59BE2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226A83-4D5C-DBB2-4742-36B2BDBEA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87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1E9E-4350-A968-7170-8F286AF1A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8DDF3E-FE7B-F18D-2B18-BD75CDA3E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0DCF360-51D5-9123-76AA-183A61B33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F21CE-6858-36D7-F9B0-FB7DEEB8E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74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7CFDE-3661-A606-6CAD-B788200B5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3C3C19-CA53-0B26-C26B-78FD99642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73417F3-D0D2-F3A4-9ADD-C0A1418DE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D462F7-E5F1-533E-4D85-27D8889D8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D22-9D83-4F8C-97AF-AB43E04AC62A}" type="datetime1">
              <a:rPr lang="fr-FR" smtClean="0"/>
              <a:t>16/01/2025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9E32-B75E-4265-AF30-D365E63AF0A2}" type="datetime1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9A1-D05C-4DC5-92EF-D642B28700AD}" type="datetime1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5972-D29E-4CB2-9B66-C10DCE54498F}" type="datetime1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5C5D-5993-4961-8732-39940C891B19}" type="datetime1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5FE5-BC21-4804-A8F0-8AA2AFCFB0EF}" type="datetime1">
              <a:rPr lang="fr-FR" smtClean="0"/>
              <a:t>16/01/2025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A51-2468-42CB-8C82-BCC1C4345D98}" type="datetime1">
              <a:rPr lang="fr-FR" smtClean="0"/>
              <a:t>16/01/2025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CCE-336E-4BF4-B866-10C3F1B585CB}" type="datetime1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D7AB-018B-4569-9BAE-31082F4AA4DC}" type="datetime1">
              <a:rPr lang="fr-FR" smtClean="0"/>
              <a:t>16/01/2025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3D57-00C5-4C18-AA8B-8E8DCB56E296}" type="datetime1">
              <a:rPr lang="fr-FR" smtClean="0"/>
              <a:t>16/01/2025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D74-66AE-4771-8562-7E5943FFBB6B}" type="datetime1">
              <a:rPr lang="fr-FR" smtClean="0"/>
              <a:t>16/01/2025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NO0711_5500_-_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B091D4-8DD3-43B9-901F-847CF3056C8C}" type="datetime1">
              <a:rPr lang="fr-FR" smtClean="0"/>
              <a:t>16/01/2025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r-FR"/>
              <a:t>NO0711_5500_-_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jpe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39552"/>
            <a:ext cx="1255024" cy="36732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205540" y="572359"/>
            <a:ext cx="327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AXESS</a:t>
            </a:r>
          </a:p>
          <a:p>
            <a:pPr algn="ctr"/>
            <a:r>
              <a:rPr lang="fr-FR" sz="1200" dirty="0"/>
              <a:t>(</a:t>
            </a:r>
            <a:r>
              <a:rPr lang="fr-FR" sz="1200" b="1" dirty="0"/>
              <a:t>avec</a:t>
            </a:r>
            <a:r>
              <a:rPr lang="fr-FR" sz="1200" dirty="0"/>
              <a:t> toron d’alimentation)/</a:t>
            </a:r>
            <a:r>
              <a:rPr lang="en-GB" sz="1200" b="1" dirty="0"/>
              <a:t>(with</a:t>
            </a:r>
            <a:r>
              <a:rPr lang="en-GB" sz="1200" dirty="0"/>
              <a:t> power supply cable) / </a:t>
            </a:r>
            <a:r>
              <a:rPr lang="it-IT" sz="1200" b="1" dirty="0"/>
              <a:t>(con</a:t>
            </a:r>
            <a:r>
              <a:rPr lang="it-IT" sz="1200" dirty="0"/>
              <a:t> filo di alimentazione)</a:t>
            </a:r>
            <a:endParaRPr lang="en-GB" sz="1200" dirty="0"/>
          </a:p>
          <a:p>
            <a:pPr algn="ctr"/>
            <a:endParaRPr lang="fr-FR" sz="1200" dirty="0"/>
          </a:p>
        </p:txBody>
      </p:sp>
      <p:sp>
        <p:nvSpPr>
          <p:cNvPr id="72" name="Rectangle 71"/>
          <p:cNvSpPr/>
          <p:nvPr/>
        </p:nvSpPr>
        <p:spPr>
          <a:xfrm>
            <a:off x="4595663" y="539555"/>
            <a:ext cx="1929687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9" y="611506"/>
            <a:ext cx="510858" cy="3600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16" y="611506"/>
            <a:ext cx="346800" cy="3600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59" y="627692"/>
            <a:ext cx="360000" cy="360000"/>
          </a:xfrm>
          <a:prstGeom prst="rect">
            <a:avLst/>
          </a:prstGeom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5" y="1062636"/>
            <a:ext cx="36334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203397" y="1071576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1" y="1546916"/>
            <a:ext cx="360000" cy="3600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95" y="1546916"/>
            <a:ext cx="360000" cy="360000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4681041" y="1972338"/>
            <a:ext cx="1736291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n>
                  <a:solidFill>
                    <a:schemeClr val="tx1"/>
                  </a:solidFill>
                </a:ln>
              </a:rPr>
              <a:t>220-240V 50 Hz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7442" y="4052900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86377"/>
              </p:ext>
            </p:extLst>
          </p:nvPr>
        </p:nvGraphicFramePr>
        <p:xfrm>
          <a:off x="4567750" y="2415646"/>
          <a:ext cx="1957600" cy="615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SCx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9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5,4kg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0,044m²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5" name="Imag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86" y="1678887"/>
            <a:ext cx="655134" cy="228030"/>
          </a:xfrm>
          <a:prstGeom prst="rect">
            <a:avLst/>
          </a:prstGeom>
        </p:spPr>
      </p:pic>
      <p:sp>
        <p:nvSpPr>
          <p:cNvPr id="106" name="Espace réservé du numéro de diapositive 52"/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51" y="2385073"/>
            <a:ext cx="360646" cy="36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13089" y="2392180"/>
            <a:ext cx="35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IK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3330" y="9237476"/>
            <a:ext cx="3934250" cy="527402"/>
          </a:xfrm>
        </p:spPr>
        <p:txBody>
          <a:bodyPr/>
          <a:lstStyle/>
          <a:p>
            <a:r>
              <a:rPr lang="fr-FR" dirty="0"/>
              <a:t>NO0711_5500_A_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01BF050-4AB0-AB9B-0C34-2EA0FC7D4B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99" y="4811514"/>
            <a:ext cx="3145457" cy="28677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3F90C6-C438-FB51-6BA2-0778F1C65FA2}"/>
              </a:ext>
            </a:extLst>
          </p:cNvPr>
          <p:cNvSpPr/>
          <p:nvPr/>
        </p:nvSpPr>
        <p:spPr>
          <a:xfrm>
            <a:off x="1664804" y="6717196"/>
            <a:ext cx="72008" cy="10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4F5DEA-4B5A-DB9C-E069-0CF70C073FD2}"/>
              </a:ext>
            </a:extLst>
          </p:cNvPr>
          <p:cNvSpPr txBox="1"/>
          <p:nvPr/>
        </p:nvSpPr>
        <p:spPr>
          <a:xfrm>
            <a:off x="4947968" y="1574697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ED140-7C2E-9602-324B-70194EE00194}"/>
              </a:ext>
            </a:extLst>
          </p:cNvPr>
          <p:cNvSpPr/>
          <p:nvPr/>
        </p:nvSpPr>
        <p:spPr>
          <a:xfrm>
            <a:off x="4681041" y="1542060"/>
            <a:ext cx="922153" cy="3693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7485AD-089F-C543-E4A7-87878752D2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567790"/>
            <a:ext cx="3273347" cy="1774581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AA106C7-E979-174B-D48A-6491E2C5EBFF}"/>
              </a:ext>
            </a:extLst>
          </p:cNvPr>
          <p:cNvSpPr/>
          <p:nvPr/>
        </p:nvSpPr>
        <p:spPr>
          <a:xfrm rot="1803421">
            <a:off x="2328462" y="3158946"/>
            <a:ext cx="412404" cy="500276"/>
          </a:xfrm>
          <a:custGeom>
            <a:avLst/>
            <a:gdLst>
              <a:gd name="connsiteX0" fmla="*/ 0 w 702325"/>
              <a:gd name="connsiteY0" fmla="*/ 0 h 751902"/>
              <a:gd name="connsiteX1" fmla="*/ 66101 w 702325"/>
              <a:gd name="connsiteY1" fmla="*/ 118432 h 751902"/>
              <a:gd name="connsiteX2" fmla="*/ 217583 w 702325"/>
              <a:gd name="connsiteY2" fmla="*/ 349786 h 751902"/>
              <a:gd name="connsiteX3" fmla="*/ 355294 w 702325"/>
              <a:gd name="connsiteY3" fmla="*/ 509531 h 751902"/>
              <a:gd name="connsiteX4" fmla="*/ 490250 w 702325"/>
              <a:gd name="connsiteY4" fmla="*/ 627962 h 751902"/>
              <a:gd name="connsiteX5" fmla="*/ 616944 w 702325"/>
              <a:gd name="connsiteY5" fmla="*/ 727114 h 751902"/>
              <a:gd name="connsiteX6" fmla="*/ 702325 w 702325"/>
              <a:gd name="connsiteY6" fmla="*/ 751902 h 75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325" h="751902">
                <a:moveTo>
                  <a:pt x="0" y="0"/>
                </a:moveTo>
                <a:cubicBezTo>
                  <a:pt x="14918" y="30067"/>
                  <a:pt x="29837" y="60134"/>
                  <a:pt x="66101" y="118432"/>
                </a:cubicBezTo>
                <a:cubicBezTo>
                  <a:pt x="102365" y="176730"/>
                  <a:pt x="169384" y="284603"/>
                  <a:pt x="217583" y="349786"/>
                </a:cubicBezTo>
                <a:cubicBezTo>
                  <a:pt x="265782" y="414969"/>
                  <a:pt x="309850" y="463168"/>
                  <a:pt x="355294" y="509531"/>
                </a:cubicBezTo>
                <a:cubicBezTo>
                  <a:pt x="400738" y="555894"/>
                  <a:pt x="446642" y="591698"/>
                  <a:pt x="490250" y="627962"/>
                </a:cubicBezTo>
                <a:cubicBezTo>
                  <a:pt x="533858" y="664226"/>
                  <a:pt x="581598" y="706457"/>
                  <a:pt x="616944" y="727114"/>
                </a:cubicBezTo>
                <a:cubicBezTo>
                  <a:pt x="652290" y="747771"/>
                  <a:pt x="677307" y="749836"/>
                  <a:pt x="702325" y="75190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C1FE825-D0B8-965D-B500-367CF4D0020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3588" y="4556666"/>
            <a:ext cx="2985922" cy="28677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5A69F4-F15B-305F-A615-91D8D5E482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5935" y="4611285"/>
            <a:ext cx="517738" cy="312061"/>
          </a:xfrm>
          <a:prstGeom prst="rect">
            <a:avLst/>
          </a:prstGeom>
        </p:spPr>
      </p:pic>
      <p:sp>
        <p:nvSpPr>
          <p:cNvPr id="6" name="ZoneTexte 51">
            <a:extLst>
              <a:ext uri="{FF2B5EF4-FFF2-40B4-BE49-F238E27FC236}">
                <a16:creationId xmlns:a16="http://schemas.microsoft.com/office/drawing/2014/main" id="{23B5CB16-E81A-5A21-3530-48655CAE633A}"/>
              </a:ext>
            </a:extLst>
          </p:cNvPr>
          <p:cNvSpPr txBox="1"/>
          <p:nvPr/>
        </p:nvSpPr>
        <p:spPr>
          <a:xfrm>
            <a:off x="290725" y="8597142"/>
            <a:ext cx="6276548" cy="4924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lighting part included in this luminaire must maintained by the manufacturer, an authorized service agent or a person with similar technical qualification.</a:t>
            </a:r>
            <a:endParaRPr lang="fr-FR" sz="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A68B16CD-0C01-EB76-C25D-E3CAF0EC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5" y="5694912"/>
            <a:ext cx="2988687" cy="2132404"/>
          </a:xfrm>
          <a:prstGeom prst="rect">
            <a:avLst/>
          </a:prstGeom>
        </p:spPr>
      </p:pic>
      <p:pic>
        <p:nvPicPr>
          <p:cNvPr id="33" name="Image 32" descr="Une image contenant cercle, croquis, conception&#10;&#10;Description générée automatiquement">
            <a:extLst>
              <a:ext uri="{FF2B5EF4-FFF2-40B4-BE49-F238E27FC236}">
                <a16:creationId xmlns:a16="http://schemas.microsoft.com/office/drawing/2014/main" id="{E331B7B7-26A7-D11C-94ED-FC1CDA269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2927" flipH="1">
            <a:off x="3148225" y="3076431"/>
            <a:ext cx="480202" cy="49725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13BC3E7-3B56-CB76-BD58-57C859E3BE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558" y="3927141"/>
            <a:ext cx="2085570" cy="11802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2888023-D233-0360-5DAB-C74DF7111A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172" y="3165777"/>
            <a:ext cx="737214" cy="823187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BA3CDD-F092-9CA9-8C33-0707FD70D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129" y="811251"/>
            <a:ext cx="2060955" cy="2060953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332656" y="632459"/>
            <a:ext cx="6192688" cy="235903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ZoneTexte 108"/>
          <p:cNvSpPr txBox="1"/>
          <p:nvPr/>
        </p:nvSpPr>
        <p:spPr>
          <a:xfrm>
            <a:off x="4570547" y="6823472"/>
            <a:ext cx="780711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8N.m ±1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296652" y="642804"/>
            <a:ext cx="448794" cy="360040"/>
            <a:chOff x="909647" y="3131289"/>
            <a:chExt cx="448794" cy="36004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A1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3819967" y="682880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2x</a:t>
            </a:r>
          </a:p>
        </p:txBody>
      </p:sp>
      <p:cxnSp>
        <p:nvCxnSpPr>
          <p:cNvPr id="55" name="Connecteur droit avec flèche 54"/>
          <p:cNvCxnSpPr>
            <a:cxnSpLocks/>
          </p:cNvCxnSpPr>
          <p:nvPr/>
        </p:nvCxnSpPr>
        <p:spPr>
          <a:xfrm flipH="1">
            <a:off x="2292676" y="6954537"/>
            <a:ext cx="1527272" cy="129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cxnSpLocks/>
          </p:cNvCxnSpPr>
          <p:nvPr/>
        </p:nvCxnSpPr>
        <p:spPr>
          <a:xfrm flipH="1" flipV="1">
            <a:off x="2276872" y="6897216"/>
            <a:ext cx="1543076" cy="57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</p:cNvCxnSpPr>
          <p:nvPr/>
        </p:nvCxnSpPr>
        <p:spPr>
          <a:xfrm flipH="1">
            <a:off x="2439738" y="1516651"/>
            <a:ext cx="152977" cy="62791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D916F13-3549-056F-8C42-D8F06C880B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133" y="6794045"/>
            <a:ext cx="344917" cy="334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FB3895-2DEA-3105-BF9A-527309473E44}"/>
              </a:ext>
            </a:extLst>
          </p:cNvPr>
          <p:cNvSpPr/>
          <p:nvPr/>
        </p:nvSpPr>
        <p:spPr>
          <a:xfrm>
            <a:off x="3988636" y="6730020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F112B-F088-EE51-1C27-D785875EEFA2}"/>
              </a:ext>
            </a:extLst>
          </p:cNvPr>
          <p:cNvSpPr/>
          <p:nvPr/>
        </p:nvSpPr>
        <p:spPr>
          <a:xfrm>
            <a:off x="4404393" y="6744654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D8045-26B5-0A7E-4D05-F8D448CAA1DB}"/>
              </a:ext>
            </a:extLst>
          </p:cNvPr>
          <p:cNvSpPr/>
          <p:nvPr/>
        </p:nvSpPr>
        <p:spPr>
          <a:xfrm>
            <a:off x="3997180" y="7084169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AF553-01C1-E21E-FD62-1D0E3354F1A9}"/>
              </a:ext>
            </a:extLst>
          </p:cNvPr>
          <p:cNvSpPr/>
          <p:nvPr/>
        </p:nvSpPr>
        <p:spPr>
          <a:xfrm>
            <a:off x="4408765" y="7075022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91">
            <a:extLst>
              <a:ext uri="{FF2B5EF4-FFF2-40B4-BE49-F238E27FC236}">
                <a16:creationId xmlns:a16="http://schemas.microsoft.com/office/drawing/2014/main" id="{F16291A2-8B91-21C7-D46C-7965C96E9F40}"/>
              </a:ext>
            </a:extLst>
          </p:cNvPr>
          <p:cNvSpPr/>
          <p:nvPr/>
        </p:nvSpPr>
        <p:spPr>
          <a:xfrm>
            <a:off x="332656" y="5421052"/>
            <a:ext cx="6192688" cy="285214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034285-C649-9B60-4BE8-4ABEC4DCE3F3}"/>
              </a:ext>
            </a:extLst>
          </p:cNvPr>
          <p:cNvGrpSpPr/>
          <p:nvPr/>
        </p:nvGrpSpPr>
        <p:grpSpPr>
          <a:xfrm>
            <a:off x="278086" y="3071650"/>
            <a:ext cx="448794" cy="360040"/>
            <a:chOff x="909647" y="3131289"/>
            <a:chExt cx="448794" cy="360040"/>
          </a:xfrm>
        </p:grpSpPr>
        <p:sp>
          <p:nvSpPr>
            <p:cNvPr id="18" name="Rectangle à coins arrondis 57">
              <a:extLst>
                <a:ext uri="{FF2B5EF4-FFF2-40B4-BE49-F238E27FC236}">
                  <a16:creationId xmlns:a16="http://schemas.microsoft.com/office/drawing/2014/main" id="{F65B373F-8897-D510-67A7-42CDF9B33574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CDE7863-AF4C-D3C6-FA4E-2804DB51E4BB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A2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22AE25F-229A-4733-82A9-9C0237974688}"/>
              </a:ext>
            </a:extLst>
          </p:cNvPr>
          <p:cNvSpPr/>
          <p:nvPr/>
        </p:nvSpPr>
        <p:spPr>
          <a:xfrm>
            <a:off x="2597163" y="4474244"/>
            <a:ext cx="180020" cy="21602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 descr="Flèche : pivoter à droite contour">
            <a:extLst>
              <a:ext uri="{FF2B5EF4-FFF2-40B4-BE49-F238E27FC236}">
                <a16:creationId xmlns:a16="http://schemas.microsoft.com/office/drawing/2014/main" id="{5A26ED98-F02B-0D8C-AFB0-0BBD06E35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530866">
            <a:off x="2475397" y="3366521"/>
            <a:ext cx="1203968" cy="1203968"/>
          </a:xfrm>
          <a:prstGeom prst="rect">
            <a:avLst/>
          </a:prstGeom>
        </p:spPr>
      </p:pic>
      <p:pic>
        <p:nvPicPr>
          <p:cNvPr id="37" name="Image 36" descr="Une image contenant trépied, ligne, noir&#10;&#10;Description générée automatiquement">
            <a:extLst>
              <a:ext uri="{FF2B5EF4-FFF2-40B4-BE49-F238E27FC236}">
                <a16:creationId xmlns:a16="http://schemas.microsoft.com/office/drawing/2014/main" id="{52E94E48-6DB8-36E0-F7A0-609B2505C3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55" y="4293172"/>
            <a:ext cx="1104522" cy="909165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8654668-6738-D5B6-A9C9-5DBAE73E840C}"/>
              </a:ext>
            </a:extLst>
          </p:cNvPr>
          <p:cNvCxnSpPr>
            <a:cxnSpLocks/>
          </p:cNvCxnSpPr>
          <p:nvPr/>
        </p:nvCxnSpPr>
        <p:spPr>
          <a:xfrm>
            <a:off x="2828291" y="4776036"/>
            <a:ext cx="432067" cy="331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6C884FC8-EBD7-E70F-84AA-30201101DBD7}"/>
              </a:ext>
            </a:extLst>
          </p:cNvPr>
          <p:cNvSpPr txBox="1"/>
          <p:nvPr/>
        </p:nvSpPr>
        <p:spPr>
          <a:xfrm>
            <a:off x="4065626" y="6559647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T25</a:t>
            </a:r>
          </a:p>
        </p:txBody>
      </p:sp>
      <p:pic>
        <p:nvPicPr>
          <p:cNvPr id="24" name="Graphique 23" descr="Actualiser avec un remplissage uni">
            <a:extLst>
              <a:ext uri="{FF2B5EF4-FFF2-40B4-BE49-F238E27FC236}">
                <a16:creationId xmlns:a16="http://schemas.microsoft.com/office/drawing/2014/main" id="{0EF55E6A-CB34-E380-9B36-5E072AEFF5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51235" y="3255663"/>
            <a:ext cx="914400" cy="9144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27" name="Graphique 26" descr="Actualiser avec un remplissage uni">
            <a:extLst>
              <a:ext uri="{FF2B5EF4-FFF2-40B4-BE49-F238E27FC236}">
                <a16:creationId xmlns:a16="http://schemas.microsoft.com/office/drawing/2014/main" id="{453FA5F0-EFA2-7AE4-CD7C-3E70186E04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8679" y="2931761"/>
            <a:ext cx="914400" cy="9144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54B855E-080E-D310-2C0A-83C78919A199}"/>
              </a:ext>
            </a:extLst>
          </p:cNvPr>
          <p:cNvCxnSpPr>
            <a:cxnSpLocks/>
          </p:cNvCxnSpPr>
          <p:nvPr/>
        </p:nvCxnSpPr>
        <p:spPr>
          <a:xfrm>
            <a:off x="1930617" y="3303213"/>
            <a:ext cx="0" cy="95040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ED4F22A-5649-ADAC-5F08-579C782B8CB7}"/>
              </a:ext>
            </a:extLst>
          </p:cNvPr>
          <p:cNvSpPr txBox="1"/>
          <p:nvPr/>
        </p:nvSpPr>
        <p:spPr>
          <a:xfrm>
            <a:off x="296652" y="9027606"/>
            <a:ext cx="622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16 - Site • www.eclatec.com</a:t>
            </a:r>
          </a:p>
        </p:txBody>
      </p:sp>
      <p:sp>
        <p:nvSpPr>
          <p:cNvPr id="2" name="Rectangle à coins arrondis 91">
            <a:extLst>
              <a:ext uri="{FF2B5EF4-FFF2-40B4-BE49-F238E27FC236}">
                <a16:creationId xmlns:a16="http://schemas.microsoft.com/office/drawing/2014/main" id="{AB26195B-0470-1F19-6E9E-9337719F80F4}"/>
              </a:ext>
            </a:extLst>
          </p:cNvPr>
          <p:cNvSpPr/>
          <p:nvPr/>
        </p:nvSpPr>
        <p:spPr>
          <a:xfrm>
            <a:off x="324283" y="3071650"/>
            <a:ext cx="6192688" cy="2277394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BC33E7F-A778-77A8-A9B8-25E1209CD343}"/>
              </a:ext>
            </a:extLst>
          </p:cNvPr>
          <p:cNvGrpSpPr/>
          <p:nvPr/>
        </p:nvGrpSpPr>
        <p:grpSpPr>
          <a:xfrm>
            <a:off x="296652" y="5421052"/>
            <a:ext cx="448794" cy="360040"/>
            <a:chOff x="909647" y="3131289"/>
            <a:chExt cx="448794" cy="360040"/>
          </a:xfrm>
        </p:grpSpPr>
        <p:sp>
          <p:nvSpPr>
            <p:cNvPr id="4" name="Rectangle à coins arrondis 57">
              <a:extLst>
                <a:ext uri="{FF2B5EF4-FFF2-40B4-BE49-F238E27FC236}">
                  <a16:creationId xmlns:a16="http://schemas.microsoft.com/office/drawing/2014/main" id="{33E250AF-3EE9-1BD3-620F-45FF546CB18E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3E9C130-D209-18F8-25DB-8E0DD2636D81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A3</a:t>
              </a:r>
            </a:p>
          </p:txBody>
        </p:sp>
      </p:grpSp>
      <p:sp>
        <p:nvSpPr>
          <p:cNvPr id="10" name="Espace réservé du numéro de diapositive 52">
            <a:extLst>
              <a:ext uri="{FF2B5EF4-FFF2-40B4-BE49-F238E27FC236}">
                <a16:creationId xmlns:a16="http://schemas.microsoft.com/office/drawing/2014/main" id="{48914F6E-D006-53EC-03F7-94FE53A17B1C}"/>
              </a:ext>
            </a:extLst>
          </p:cNvPr>
          <p:cNvSpPr txBox="1">
            <a:spLocks/>
          </p:cNvSpPr>
          <p:nvPr/>
        </p:nvSpPr>
        <p:spPr>
          <a:xfrm>
            <a:off x="6261246" y="8848550"/>
            <a:ext cx="342900" cy="486833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634E46-21EC-FCB7-8223-94FB14528833}"/>
              </a:ext>
            </a:extLst>
          </p:cNvPr>
          <p:cNvSpPr txBox="1"/>
          <p:nvPr/>
        </p:nvSpPr>
        <p:spPr>
          <a:xfrm>
            <a:off x="5006287" y="7545288"/>
            <a:ext cx="14264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Passer à l’étape C1/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step C1 / 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Andare al passo C1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222BCF09-22D8-0C3D-AC03-970E6DD82CD4}"/>
              </a:ext>
            </a:extLst>
          </p:cNvPr>
          <p:cNvSpPr/>
          <p:nvPr/>
        </p:nvSpPr>
        <p:spPr>
          <a:xfrm>
            <a:off x="2564905" y="2756757"/>
            <a:ext cx="259412" cy="53048"/>
          </a:xfrm>
          <a:custGeom>
            <a:avLst/>
            <a:gdLst>
              <a:gd name="connsiteX0" fmla="*/ 0 w 255639"/>
              <a:gd name="connsiteY0" fmla="*/ 0 h 42023"/>
              <a:gd name="connsiteX1" fmla="*/ 93407 w 255639"/>
              <a:gd name="connsiteY1" fmla="*/ 27038 h 42023"/>
              <a:gd name="connsiteX2" fmla="*/ 117988 w 255639"/>
              <a:gd name="connsiteY2" fmla="*/ 31954 h 42023"/>
              <a:gd name="connsiteX3" fmla="*/ 154858 w 255639"/>
              <a:gd name="connsiteY3" fmla="*/ 36871 h 42023"/>
              <a:gd name="connsiteX4" fmla="*/ 191729 w 255639"/>
              <a:gd name="connsiteY4" fmla="*/ 39329 h 42023"/>
              <a:gd name="connsiteX5" fmla="*/ 231058 w 255639"/>
              <a:gd name="connsiteY5" fmla="*/ 41787 h 42023"/>
              <a:gd name="connsiteX6" fmla="*/ 255639 w 255639"/>
              <a:gd name="connsiteY6" fmla="*/ 41787 h 4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639" h="42023">
                <a:moveTo>
                  <a:pt x="0" y="0"/>
                </a:moveTo>
                <a:lnTo>
                  <a:pt x="93407" y="27038"/>
                </a:lnTo>
                <a:cubicBezTo>
                  <a:pt x="113072" y="32364"/>
                  <a:pt x="107746" y="30315"/>
                  <a:pt x="117988" y="31954"/>
                </a:cubicBezTo>
                <a:cubicBezTo>
                  <a:pt x="128230" y="33593"/>
                  <a:pt x="142568" y="35642"/>
                  <a:pt x="154858" y="36871"/>
                </a:cubicBezTo>
                <a:cubicBezTo>
                  <a:pt x="167148" y="38100"/>
                  <a:pt x="191729" y="39329"/>
                  <a:pt x="191729" y="39329"/>
                </a:cubicBezTo>
                <a:lnTo>
                  <a:pt x="231058" y="41787"/>
                </a:lnTo>
                <a:cubicBezTo>
                  <a:pt x="241710" y="42197"/>
                  <a:pt x="248674" y="41992"/>
                  <a:pt x="255639" y="4178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51">
            <a:extLst>
              <a:ext uri="{FF2B5EF4-FFF2-40B4-BE49-F238E27FC236}">
                <a16:creationId xmlns:a16="http://schemas.microsoft.com/office/drawing/2014/main" id="{C6BA4F42-2491-978A-80A0-0A3FFD4D8221}"/>
              </a:ext>
            </a:extLst>
          </p:cNvPr>
          <p:cNvSpPr txBox="1"/>
          <p:nvPr/>
        </p:nvSpPr>
        <p:spPr>
          <a:xfrm>
            <a:off x="278086" y="8491917"/>
            <a:ext cx="6276548" cy="4924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lighting part included in this luminaire must maintained by the manufacturer, an authorized service agent or a person with similar technical qualification.</a:t>
            </a:r>
            <a:endParaRPr lang="fr-FR" sz="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oneTexte 70"/>
          <p:cNvSpPr txBox="1"/>
          <p:nvPr/>
        </p:nvSpPr>
        <p:spPr>
          <a:xfrm>
            <a:off x="1667821" y="68442"/>
            <a:ext cx="3273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AXESS</a:t>
            </a:r>
          </a:p>
          <a:p>
            <a:pPr algn="ctr"/>
            <a:r>
              <a:rPr lang="fr-FR" sz="1200" dirty="0"/>
              <a:t>(</a:t>
            </a:r>
            <a:r>
              <a:rPr lang="fr-FR" sz="1200" b="1" dirty="0"/>
              <a:t>SANS</a:t>
            </a:r>
            <a:r>
              <a:rPr lang="fr-FR" sz="1200" dirty="0"/>
              <a:t> toron d’alimentation) / </a:t>
            </a:r>
            <a:r>
              <a:rPr lang="en-GB" sz="1200" b="1" dirty="0"/>
              <a:t>(WITHOUT</a:t>
            </a:r>
            <a:r>
              <a:rPr lang="en-GB" sz="1200" dirty="0"/>
              <a:t> power supply cable) / </a:t>
            </a:r>
          </a:p>
          <a:p>
            <a:pPr algn="ctr"/>
            <a:r>
              <a:rPr lang="it-IT" sz="1200" b="1" dirty="0"/>
              <a:t>(SENZA</a:t>
            </a:r>
            <a:r>
              <a:rPr lang="it-IT" sz="1200" dirty="0"/>
              <a:t> filo di alimentazione)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52275" y="2504728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space réservé du numéro de diapositive 52"/>
          <p:cNvSpPr>
            <a:spLocks noGrp="1"/>
          </p:cNvSpPr>
          <p:nvPr>
            <p:ph type="sldNum" sz="quarter" idx="12"/>
          </p:nvPr>
        </p:nvSpPr>
        <p:spPr>
          <a:xfrm>
            <a:off x="6261246" y="8930663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3330" y="9237476"/>
            <a:ext cx="3934250" cy="527402"/>
          </a:xfrm>
        </p:spPr>
        <p:txBody>
          <a:bodyPr/>
          <a:lstStyle/>
          <a:p>
            <a:r>
              <a:rPr lang="fr-FR"/>
              <a:t>NO0711_5500_-_</a:t>
            </a:r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C1ED392-43D7-03BF-4167-BE58F71CB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15" y="3087807"/>
            <a:ext cx="1214709" cy="12610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88770B-D65F-03CE-B8F4-F57A56A7F83B}"/>
              </a:ext>
            </a:extLst>
          </p:cNvPr>
          <p:cNvSpPr txBox="1"/>
          <p:nvPr/>
        </p:nvSpPr>
        <p:spPr>
          <a:xfrm>
            <a:off x="284130" y="2608504"/>
            <a:ext cx="6227987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/>
              <a:t>Outillage spécifique conseillé / </a:t>
            </a:r>
            <a:r>
              <a:rPr lang="en-GB" sz="1050" dirty="0"/>
              <a:t>Specific tools recommended/</a:t>
            </a:r>
            <a:r>
              <a:rPr lang="it-IT" sz="1050" dirty="0"/>
              <a:t>Strumenti specifici consigliati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E3A454-AECE-3F12-1AFA-79D716B6F816}"/>
              </a:ext>
            </a:extLst>
          </p:cNvPr>
          <p:cNvSpPr txBox="1"/>
          <p:nvPr/>
        </p:nvSpPr>
        <p:spPr>
          <a:xfrm>
            <a:off x="2944979" y="3588813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Clé à tube droite rainurée pour laisser la place </a:t>
            </a:r>
          </a:p>
          <a:p>
            <a:r>
              <a:rPr lang="fr-FR" sz="800" dirty="0"/>
              <a:t>au toron lors du serrage du 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EA46A-F1E9-6F36-05AC-EEC18F63567D}"/>
              </a:ext>
            </a:extLst>
          </p:cNvPr>
          <p:cNvSpPr/>
          <p:nvPr/>
        </p:nvSpPr>
        <p:spPr>
          <a:xfrm>
            <a:off x="548680" y="3911375"/>
            <a:ext cx="432048" cy="5015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A347B93-A755-2EA7-C40B-3A32A7422486}"/>
              </a:ext>
            </a:extLst>
          </p:cNvPr>
          <p:cNvCxnSpPr>
            <a:cxnSpLocks/>
          </p:cNvCxnSpPr>
          <p:nvPr/>
        </p:nvCxnSpPr>
        <p:spPr>
          <a:xfrm flipV="1">
            <a:off x="967653" y="3659348"/>
            <a:ext cx="736467" cy="249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F1796DC8-6BA9-DA7C-B8FE-F7E42B453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195" y="3044788"/>
            <a:ext cx="1214709" cy="1462709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 20" descr="Une image contenant cercle, croquis, conception&#10;&#10;Description générée automatiquement">
            <a:extLst>
              <a:ext uri="{FF2B5EF4-FFF2-40B4-BE49-F238E27FC236}">
                <a16:creationId xmlns:a16="http://schemas.microsoft.com/office/drawing/2014/main" id="{2B6E6E62-CCEC-3B71-A6CE-E68B29301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37675">
            <a:off x="1158025" y="3983962"/>
            <a:ext cx="327413" cy="3205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99CABF-2B68-C781-9DC6-1FB57BD2F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4" y="963529"/>
            <a:ext cx="2657495" cy="1440709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332656" y="4628903"/>
            <a:ext cx="6192688" cy="235903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7" name="Groupe 56"/>
          <p:cNvGrpSpPr/>
          <p:nvPr/>
        </p:nvGrpSpPr>
        <p:grpSpPr>
          <a:xfrm>
            <a:off x="296652" y="4639248"/>
            <a:ext cx="448794" cy="360040"/>
            <a:chOff x="909647" y="3131289"/>
            <a:chExt cx="448794" cy="36004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034285-C649-9B60-4BE8-4ABEC4DCE3F3}"/>
              </a:ext>
            </a:extLst>
          </p:cNvPr>
          <p:cNvGrpSpPr/>
          <p:nvPr/>
        </p:nvGrpSpPr>
        <p:grpSpPr>
          <a:xfrm>
            <a:off x="284736" y="7068094"/>
            <a:ext cx="448794" cy="360040"/>
            <a:chOff x="909647" y="3131289"/>
            <a:chExt cx="448794" cy="360040"/>
          </a:xfrm>
        </p:grpSpPr>
        <p:sp>
          <p:nvSpPr>
            <p:cNvPr id="18" name="Rectangle à coins arrondis 57">
              <a:extLst>
                <a:ext uri="{FF2B5EF4-FFF2-40B4-BE49-F238E27FC236}">
                  <a16:creationId xmlns:a16="http://schemas.microsoft.com/office/drawing/2014/main" id="{F65B373F-8897-D510-67A7-42CDF9B33574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CDE7863-AF4C-D3C6-FA4E-2804DB51E4BB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B2</a:t>
              </a:r>
            </a:p>
          </p:txBody>
        </p:sp>
      </p:grpSp>
      <p:sp>
        <p:nvSpPr>
          <p:cNvPr id="13" name="Rectangle à coins arrondis 91">
            <a:extLst>
              <a:ext uri="{FF2B5EF4-FFF2-40B4-BE49-F238E27FC236}">
                <a16:creationId xmlns:a16="http://schemas.microsoft.com/office/drawing/2014/main" id="{AB26195B-0470-1F19-6E9E-9337719F80F4}"/>
              </a:ext>
            </a:extLst>
          </p:cNvPr>
          <p:cNvSpPr/>
          <p:nvPr/>
        </p:nvSpPr>
        <p:spPr>
          <a:xfrm>
            <a:off x="324283" y="7068094"/>
            <a:ext cx="6192688" cy="2083078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59292C0-B2FE-2E98-9BA3-DD6E3FA703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848" y="5277036"/>
            <a:ext cx="2880320" cy="1470801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A43831-9028-0452-3383-09BA73D0C9C0}"/>
              </a:ext>
            </a:extLst>
          </p:cNvPr>
          <p:cNvCxnSpPr>
            <a:cxnSpLocks/>
          </p:cNvCxnSpPr>
          <p:nvPr/>
        </p:nvCxnSpPr>
        <p:spPr>
          <a:xfrm>
            <a:off x="2528900" y="5423403"/>
            <a:ext cx="186613" cy="85982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66F726A-D155-AF96-6ABD-ABCA8AA86EEE}"/>
              </a:ext>
            </a:extLst>
          </p:cNvPr>
          <p:cNvCxnSpPr>
            <a:cxnSpLocks/>
          </p:cNvCxnSpPr>
          <p:nvPr/>
        </p:nvCxnSpPr>
        <p:spPr>
          <a:xfrm>
            <a:off x="4293096" y="5160341"/>
            <a:ext cx="186613" cy="85982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CE8FE2-72D7-797F-FD47-78AD6298722F}"/>
              </a:ext>
            </a:extLst>
          </p:cNvPr>
          <p:cNvCxnSpPr>
            <a:cxnSpLocks/>
          </p:cNvCxnSpPr>
          <p:nvPr/>
        </p:nvCxnSpPr>
        <p:spPr>
          <a:xfrm>
            <a:off x="2622206" y="5052127"/>
            <a:ext cx="117135" cy="53102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C1E825E-9B6C-7B5F-27A4-399388D17C69}"/>
              </a:ext>
            </a:extLst>
          </p:cNvPr>
          <p:cNvCxnSpPr>
            <a:cxnSpLocks/>
          </p:cNvCxnSpPr>
          <p:nvPr/>
        </p:nvCxnSpPr>
        <p:spPr>
          <a:xfrm>
            <a:off x="3761028" y="4846818"/>
            <a:ext cx="100020" cy="576585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èche : courbe vers la droite 43">
            <a:extLst>
              <a:ext uri="{FF2B5EF4-FFF2-40B4-BE49-F238E27FC236}">
                <a16:creationId xmlns:a16="http://schemas.microsoft.com/office/drawing/2014/main" id="{5D99E53E-C779-74A5-2470-A2F4E02DEDA1}"/>
              </a:ext>
            </a:extLst>
          </p:cNvPr>
          <p:cNvSpPr/>
          <p:nvPr/>
        </p:nvSpPr>
        <p:spPr>
          <a:xfrm rot="20476813">
            <a:off x="2342326" y="5369133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6" name="Flèche : courbe vers la droite 45">
            <a:extLst>
              <a:ext uri="{FF2B5EF4-FFF2-40B4-BE49-F238E27FC236}">
                <a16:creationId xmlns:a16="http://schemas.microsoft.com/office/drawing/2014/main" id="{9AB4C23A-BD5E-3439-A2E9-6E72CE6C5A66}"/>
              </a:ext>
            </a:extLst>
          </p:cNvPr>
          <p:cNvSpPr/>
          <p:nvPr/>
        </p:nvSpPr>
        <p:spPr>
          <a:xfrm rot="20476813">
            <a:off x="2466291" y="4918904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Flèche : courbe vers la droite 46">
            <a:extLst>
              <a:ext uri="{FF2B5EF4-FFF2-40B4-BE49-F238E27FC236}">
                <a16:creationId xmlns:a16="http://schemas.microsoft.com/office/drawing/2014/main" id="{11FD781F-84E6-CD25-66AE-112B1F7251EE}"/>
              </a:ext>
            </a:extLst>
          </p:cNvPr>
          <p:cNvSpPr/>
          <p:nvPr/>
        </p:nvSpPr>
        <p:spPr>
          <a:xfrm rot="20476813">
            <a:off x="3578360" y="4789043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9" name="Flèche : courbe vers la droite 48">
            <a:extLst>
              <a:ext uri="{FF2B5EF4-FFF2-40B4-BE49-F238E27FC236}">
                <a16:creationId xmlns:a16="http://schemas.microsoft.com/office/drawing/2014/main" id="{EDF36462-A38A-A806-3EFF-B0A0990603F8}"/>
              </a:ext>
            </a:extLst>
          </p:cNvPr>
          <p:cNvSpPr/>
          <p:nvPr/>
        </p:nvSpPr>
        <p:spPr>
          <a:xfrm rot="20476813">
            <a:off x="4123442" y="5132396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225B6343-65B5-713E-FEE4-28BECEC828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868" y="7309262"/>
            <a:ext cx="2520280" cy="1820202"/>
          </a:xfrm>
          <a:prstGeom prst="rect">
            <a:avLst/>
          </a:prstGeom>
        </p:spPr>
      </p:pic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27BE60DA-D16E-0659-BD56-A183B3C19DA4}"/>
              </a:ext>
            </a:extLst>
          </p:cNvPr>
          <p:cNvSpPr/>
          <p:nvPr/>
        </p:nvSpPr>
        <p:spPr>
          <a:xfrm rot="10155688">
            <a:off x="2611586" y="7177118"/>
            <a:ext cx="252028" cy="360040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8DC05A-D430-686B-67D4-E4184CF1510D}"/>
              </a:ext>
            </a:extLst>
          </p:cNvPr>
          <p:cNvSpPr txBox="1"/>
          <p:nvPr/>
        </p:nvSpPr>
        <p:spPr>
          <a:xfrm>
            <a:off x="4458473" y="5032053"/>
            <a:ext cx="3738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x4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F80B51-0BA2-69DD-36A6-028E75C5ECC7}"/>
              </a:ext>
            </a:extLst>
          </p:cNvPr>
          <p:cNvSpPr txBox="1"/>
          <p:nvPr/>
        </p:nvSpPr>
        <p:spPr>
          <a:xfrm>
            <a:off x="2941632" y="3860380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Straight pipe wrench, grooved to leave space </a:t>
            </a:r>
          </a:p>
          <a:p>
            <a:r>
              <a:rPr lang="en-GB" sz="800"/>
              <a:t>for the cable when tightening the cable gland</a:t>
            </a:r>
            <a:endParaRPr lang="en-GB" sz="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5526D5-67AC-994F-BB6C-D7D94C939D01}"/>
              </a:ext>
            </a:extLst>
          </p:cNvPr>
          <p:cNvSpPr txBox="1"/>
          <p:nvPr/>
        </p:nvSpPr>
        <p:spPr>
          <a:xfrm>
            <a:off x="2931904" y="4120251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Chiave per tubo dritta, scanalata per fare spazio </a:t>
            </a:r>
          </a:p>
          <a:p>
            <a:r>
              <a:rPr lang="it-IT" sz="800" dirty="0"/>
              <a:t>al filo quando si stringe il PE</a:t>
            </a:r>
          </a:p>
        </p:txBody>
      </p:sp>
    </p:spTree>
    <p:extLst>
      <p:ext uri="{BB962C8B-B14F-4D97-AF65-F5344CB8AC3E}">
        <p14:creationId xmlns:p14="http://schemas.microsoft.com/office/powerpoint/2010/main" val="417070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91">
            <a:extLst>
              <a:ext uri="{FF2B5EF4-FFF2-40B4-BE49-F238E27FC236}">
                <a16:creationId xmlns:a16="http://schemas.microsoft.com/office/drawing/2014/main" id="{F16291A2-8B91-21C7-D46C-7965C96E9F40}"/>
              </a:ext>
            </a:extLst>
          </p:cNvPr>
          <p:cNvSpPr/>
          <p:nvPr/>
        </p:nvSpPr>
        <p:spPr>
          <a:xfrm>
            <a:off x="332656" y="552679"/>
            <a:ext cx="6192688" cy="285214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ED4F22A-5649-ADAC-5F08-579C782B8CB7}"/>
              </a:ext>
            </a:extLst>
          </p:cNvPr>
          <p:cNvSpPr txBox="1"/>
          <p:nvPr/>
        </p:nvSpPr>
        <p:spPr>
          <a:xfrm>
            <a:off x="296652" y="87469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BC33E7F-A778-77A8-A9B8-25E1209CD343}"/>
              </a:ext>
            </a:extLst>
          </p:cNvPr>
          <p:cNvGrpSpPr/>
          <p:nvPr/>
        </p:nvGrpSpPr>
        <p:grpSpPr>
          <a:xfrm>
            <a:off x="296652" y="552679"/>
            <a:ext cx="448794" cy="360040"/>
            <a:chOff x="909647" y="3131289"/>
            <a:chExt cx="448794" cy="360040"/>
          </a:xfrm>
        </p:grpSpPr>
        <p:sp>
          <p:nvSpPr>
            <p:cNvPr id="4" name="Rectangle à coins arrondis 57">
              <a:extLst>
                <a:ext uri="{FF2B5EF4-FFF2-40B4-BE49-F238E27FC236}">
                  <a16:creationId xmlns:a16="http://schemas.microsoft.com/office/drawing/2014/main" id="{33E250AF-3EE9-1BD3-620F-45FF546CB18E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3E9C130-D209-18F8-25DB-8E0DD2636D81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B3</a:t>
              </a:r>
            </a:p>
          </p:txBody>
        </p: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626E39C8-74E1-EE2A-811C-32CD7AE94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969" y="1114583"/>
            <a:ext cx="3307077" cy="1993973"/>
          </a:xfrm>
          <a:prstGeom prst="rect">
            <a:avLst/>
          </a:prstGeom>
        </p:spPr>
      </p:pic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98E1F1-67CB-0CA4-4CDB-501596B2564D}"/>
              </a:ext>
            </a:extLst>
          </p:cNvPr>
          <p:cNvCxnSpPr>
            <a:cxnSpLocks/>
          </p:cNvCxnSpPr>
          <p:nvPr/>
        </p:nvCxnSpPr>
        <p:spPr>
          <a:xfrm flipH="1">
            <a:off x="3645024" y="984727"/>
            <a:ext cx="166014" cy="756084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6427E19-4BE1-4B1B-2C08-F0731317715B}"/>
              </a:ext>
            </a:extLst>
          </p:cNvPr>
          <p:cNvCxnSpPr>
            <a:cxnSpLocks/>
          </p:cNvCxnSpPr>
          <p:nvPr/>
        </p:nvCxnSpPr>
        <p:spPr>
          <a:xfrm flipH="1">
            <a:off x="3444714" y="1086986"/>
            <a:ext cx="253348" cy="1193885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èche : courbe vers la droite 67">
            <a:extLst>
              <a:ext uri="{FF2B5EF4-FFF2-40B4-BE49-F238E27FC236}">
                <a16:creationId xmlns:a16="http://schemas.microsoft.com/office/drawing/2014/main" id="{83046546-22A9-13BB-9A68-3C89ACFC46BE}"/>
              </a:ext>
            </a:extLst>
          </p:cNvPr>
          <p:cNvSpPr/>
          <p:nvPr/>
        </p:nvSpPr>
        <p:spPr>
          <a:xfrm rot="681545">
            <a:off x="3672875" y="847708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9" name="Flèche : courbe vers la droite 68">
            <a:extLst>
              <a:ext uri="{FF2B5EF4-FFF2-40B4-BE49-F238E27FC236}">
                <a16:creationId xmlns:a16="http://schemas.microsoft.com/office/drawing/2014/main" id="{E18A5DDC-DC1A-EEB2-F29D-8831694B1276}"/>
              </a:ext>
            </a:extLst>
          </p:cNvPr>
          <p:cNvSpPr/>
          <p:nvPr/>
        </p:nvSpPr>
        <p:spPr>
          <a:xfrm rot="681545">
            <a:off x="3421700" y="1583938"/>
            <a:ext cx="257611" cy="21602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2">
            <a:extLst>
              <a:ext uri="{FF2B5EF4-FFF2-40B4-BE49-F238E27FC236}">
                <a16:creationId xmlns:a16="http://schemas.microsoft.com/office/drawing/2014/main" id="{BA518381-75A0-0BFD-2D62-17A3FD58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0FAFE2-C656-BB19-91FC-B7FEAAFE9DD6}"/>
              </a:ext>
            </a:extLst>
          </p:cNvPr>
          <p:cNvSpPr txBox="1"/>
          <p:nvPr/>
        </p:nvSpPr>
        <p:spPr>
          <a:xfrm>
            <a:off x="4035085" y="818311"/>
            <a:ext cx="3738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x2</a:t>
            </a:r>
          </a:p>
        </p:txBody>
      </p:sp>
      <p:sp>
        <p:nvSpPr>
          <p:cNvPr id="5" name="Rectangle à coins arrondis 91">
            <a:extLst>
              <a:ext uri="{FF2B5EF4-FFF2-40B4-BE49-F238E27FC236}">
                <a16:creationId xmlns:a16="http://schemas.microsoft.com/office/drawing/2014/main" id="{287A5652-9967-38C9-650D-6ED7BE7F7293}"/>
              </a:ext>
            </a:extLst>
          </p:cNvPr>
          <p:cNvSpPr/>
          <p:nvPr/>
        </p:nvSpPr>
        <p:spPr>
          <a:xfrm>
            <a:off x="332656" y="3476836"/>
            <a:ext cx="6192688" cy="235903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1D5635-AB34-7A37-93A3-B8FCD377366B}"/>
              </a:ext>
            </a:extLst>
          </p:cNvPr>
          <p:cNvGrpSpPr/>
          <p:nvPr/>
        </p:nvGrpSpPr>
        <p:grpSpPr>
          <a:xfrm>
            <a:off x="296652" y="3487181"/>
            <a:ext cx="448794" cy="360040"/>
            <a:chOff x="909647" y="3131289"/>
            <a:chExt cx="448794" cy="360040"/>
          </a:xfrm>
        </p:grpSpPr>
        <p:sp>
          <p:nvSpPr>
            <p:cNvPr id="12" name="Rectangle à coins arrondis 57">
              <a:extLst>
                <a:ext uri="{FF2B5EF4-FFF2-40B4-BE49-F238E27FC236}">
                  <a16:creationId xmlns:a16="http://schemas.microsoft.com/office/drawing/2014/main" id="{487EF2DD-C2A7-B44A-52BE-E743F13F0788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2BC20B1-8D32-341A-A790-C8EBEB6B9F35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B4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5E9AE4-21B5-869E-70E1-D52D74325EC9}"/>
              </a:ext>
            </a:extLst>
          </p:cNvPr>
          <p:cNvGrpSpPr/>
          <p:nvPr/>
        </p:nvGrpSpPr>
        <p:grpSpPr>
          <a:xfrm>
            <a:off x="277838" y="5921133"/>
            <a:ext cx="448794" cy="360040"/>
            <a:chOff x="909647" y="3131289"/>
            <a:chExt cx="448794" cy="360040"/>
          </a:xfrm>
        </p:grpSpPr>
        <p:sp>
          <p:nvSpPr>
            <p:cNvPr id="15" name="Rectangle à coins arrondis 57">
              <a:extLst>
                <a:ext uri="{FF2B5EF4-FFF2-40B4-BE49-F238E27FC236}">
                  <a16:creationId xmlns:a16="http://schemas.microsoft.com/office/drawing/2014/main" id="{BC2569FB-328D-F0A2-939D-284580790314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FED19AA-C328-925D-5D5B-8C871BD99158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B5</a:t>
              </a:r>
            </a:p>
          </p:txBody>
        </p:sp>
      </p:grpSp>
      <p:sp>
        <p:nvSpPr>
          <p:cNvPr id="22" name="Rectangle à coins arrondis 91">
            <a:extLst>
              <a:ext uri="{FF2B5EF4-FFF2-40B4-BE49-F238E27FC236}">
                <a16:creationId xmlns:a16="http://schemas.microsoft.com/office/drawing/2014/main" id="{A2541F3F-0FE8-7DA9-2F8E-5BB3A86502A3}"/>
              </a:ext>
            </a:extLst>
          </p:cNvPr>
          <p:cNvSpPr/>
          <p:nvPr/>
        </p:nvSpPr>
        <p:spPr>
          <a:xfrm>
            <a:off x="324283" y="5916027"/>
            <a:ext cx="6192688" cy="2277394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D531C8E-6846-615C-4E3D-CC80B2DAF2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855" y="3692921"/>
            <a:ext cx="2813817" cy="1986224"/>
          </a:xfrm>
          <a:prstGeom prst="rect">
            <a:avLst/>
          </a:prstGeom>
        </p:spPr>
      </p:pic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F0956700-F94F-0A43-1A57-D4E72690F359}"/>
              </a:ext>
            </a:extLst>
          </p:cNvPr>
          <p:cNvSpPr/>
          <p:nvPr/>
        </p:nvSpPr>
        <p:spPr>
          <a:xfrm rot="11482543">
            <a:off x="4362132" y="3603186"/>
            <a:ext cx="252028" cy="360040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1915A97-0389-655D-A886-47D14CE89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864" y="6270615"/>
            <a:ext cx="2823971" cy="16713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BD29D0-472E-C638-33AC-27993FB3B6B4}"/>
              </a:ext>
            </a:extLst>
          </p:cNvPr>
          <p:cNvSpPr/>
          <p:nvPr/>
        </p:nvSpPr>
        <p:spPr>
          <a:xfrm rot="481148">
            <a:off x="3619326" y="6178567"/>
            <a:ext cx="98281" cy="1030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213ED6C-2A99-7974-80E8-1505D538FC58}"/>
              </a:ext>
            </a:extLst>
          </p:cNvPr>
          <p:cNvCxnSpPr>
            <a:cxnSpLocks/>
          </p:cNvCxnSpPr>
          <p:nvPr/>
        </p:nvCxnSpPr>
        <p:spPr>
          <a:xfrm flipV="1">
            <a:off x="3583944" y="5984125"/>
            <a:ext cx="36004" cy="288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FBFD28A-CAF3-ED28-B2E9-5EC5C5E3A69F}"/>
              </a:ext>
            </a:extLst>
          </p:cNvPr>
          <p:cNvCxnSpPr>
            <a:cxnSpLocks/>
          </p:cNvCxnSpPr>
          <p:nvPr/>
        </p:nvCxnSpPr>
        <p:spPr>
          <a:xfrm>
            <a:off x="3650657" y="7195043"/>
            <a:ext cx="1743106" cy="31430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23B563F-1018-5BDA-7003-1458CB3B9AC0}"/>
              </a:ext>
            </a:extLst>
          </p:cNvPr>
          <p:cNvCxnSpPr>
            <a:cxnSpLocks/>
          </p:cNvCxnSpPr>
          <p:nvPr/>
        </p:nvCxnSpPr>
        <p:spPr>
          <a:xfrm>
            <a:off x="3717032" y="6179692"/>
            <a:ext cx="1764196" cy="28477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DF28A26-89BA-ABA3-6462-ECFA9C8AC7FA}"/>
              </a:ext>
            </a:extLst>
          </p:cNvPr>
          <p:cNvCxnSpPr>
            <a:cxnSpLocks/>
          </p:cNvCxnSpPr>
          <p:nvPr/>
        </p:nvCxnSpPr>
        <p:spPr>
          <a:xfrm flipH="1">
            <a:off x="5153800" y="6464470"/>
            <a:ext cx="183412" cy="9899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CDD2D1F-5C20-01C0-5857-B0A90CF2BADD}"/>
              </a:ext>
            </a:extLst>
          </p:cNvPr>
          <p:cNvSpPr txBox="1"/>
          <p:nvPr/>
        </p:nvSpPr>
        <p:spPr>
          <a:xfrm rot="16819514">
            <a:off x="5030230" y="6844562"/>
            <a:ext cx="6303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250mm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9DAE03-6D81-D7C8-C755-0E05DD8AAD3C}"/>
              </a:ext>
            </a:extLst>
          </p:cNvPr>
          <p:cNvSpPr/>
          <p:nvPr/>
        </p:nvSpPr>
        <p:spPr>
          <a:xfrm rot="481148">
            <a:off x="3377216" y="7860874"/>
            <a:ext cx="75093" cy="32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45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FCFCE-B11B-82F6-6D75-FFADF59E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CCCE305F-21EC-A18A-DBE7-676111A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604" y="832238"/>
            <a:ext cx="3133496" cy="2025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D282135-D81E-B14C-BCE9-02E32F887A19}"/>
              </a:ext>
            </a:extLst>
          </p:cNvPr>
          <p:cNvSpPr/>
          <p:nvPr/>
        </p:nvSpPr>
        <p:spPr>
          <a:xfrm rot="481148">
            <a:off x="2757822" y="916274"/>
            <a:ext cx="98281" cy="1030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91">
            <a:extLst>
              <a:ext uri="{FF2B5EF4-FFF2-40B4-BE49-F238E27FC236}">
                <a16:creationId xmlns:a16="http://schemas.microsoft.com/office/drawing/2014/main" id="{BABC1D4E-CCCD-C346-E42E-A3074ADD3215}"/>
              </a:ext>
            </a:extLst>
          </p:cNvPr>
          <p:cNvSpPr/>
          <p:nvPr/>
        </p:nvSpPr>
        <p:spPr>
          <a:xfrm>
            <a:off x="332656" y="588683"/>
            <a:ext cx="6192688" cy="285214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B6A193-F331-C92F-6AAC-9E9F40E2692E}"/>
              </a:ext>
            </a:extLst>
          </p:cNvPr>
          <p:cNvSpPr txBox="1"/>
          <p:nvPr/>
        </p:nvSpPr>
        <p:spPr>
          <a:xfrm>
            <a:off x="296652" y="87469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84F7366-F97F-863B-60B4-B9E57A02FEF9}"/>
              </a:ext>
            </a:extLst>
          </p:cNvPr>
          <p:cNvGrpSpPr/>
          <p:nvPr/>
        </p:nvGrpSpPr>
        <p:grpSpPr>
          <a:xfrm>
            <a:off x="296652" y="588683"/>
            <a:ext cx="448794" cy="360040"/>
            <a:chOff x="909647" y="3131289"/>
            <a:chExt cx="448794" cy="360040"/>
          </a:xfrm>
        </p:grpSpPr>
        <p:sp>
          <p:nvSpPr>
            <p:cNvPr id="4" name="Rectangle à coins arrondis 57">
              <a:extLst>
                <a:ext uri="{FF2B5EF4-FFF2-40B4-BE49-F238E27FC236}">
                  <a16:creationId xmlns:a16="http://schemas.microsoft.com/office/drawing/2014/main" id="{B4661081-F75E-E3F0-DC97-81023176B1A2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E08E35B-5158-E13C-09A1-EF6C6EA090B5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B6</a:t>
              </a:r>
            </a:p>
          </p:txBody>
        </p:sp>
      </p:grp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058BE39F-9FC5-7D37-66E4-8621444E768E}"/>
              </a:ext>
            </a:extLst>
          </p:cNvPr>
          <p:cNvSpPr/>
          <p:nvPr/>
        </p:nvSpPr>
        <p:spPr>
          <a:xfrm rot="681545" flipH="1">
            <a:off x="2724280" y="1674364"/>
            <a:ext cx="346007" cy="219558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E22837-DE89-5EA9-B7C1-494ACB55012F}"/>
              </a:ext>
            </a:extLst>
          </p:cNvPr>
          <p:cNvSpPr/>
          <p:nvPr/>
        </p:nvSpPr>
        <p:spPr>
          <a:xfrm rot="481148">
            <a:off x="2741408" y="1511238"/>
            <a:ext cx="80099" cy="215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188732-67EE-CB25-1D4D-849374AB8578}"/>
              </a:ext>
            </a:extLst>
          </p:cNvPr>
          <p:cNvSpPr/>
          <p:nvPr/>
        </p:nvSpPr>
        <p:spPr>
          <a:xfrm rot="481148">
            <a:off x="2568290" y="2700745"/>
            <a:ext cx="107521" cy="566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4490A1-D7ED-112E-DF48-DDCE02084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544" y="801453"/>
            <a:ext cx="1778390" cy="1877475"/>
          </a:xfrm>
          <a:prstGeom prst="rect">
            <a:avLst/>
          </a:prstGeom>
          <a:solidFill>
            <a:srgbClr val="000000">
              <a:shade val="95000"/>
            </a:srgbClr>
          </a:solidFill>
          <a:ln w="6350" cap="sq">
            <a:solidFill>
              <a:schemeClr val="tx1"/>
            </a:solidFill>
            <a:miter lim="800000"/>
          </a:ln>
          <a:effectLst/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0F5A474-F73F-0181-8F3F-C458245EF31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836178" y="1740191"/>
            <a:ext cx="1811366" cy="235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 : courbe vers la droite 18">
            <a:extLst>
              <a:ext uri="{FF2B5EF4-FFF2-40B4-BE49-F238E27FC236}">
                <a16:creationId xmlns:a16="http://schemas.microsoft.com/office/drawing/2014/main" id="{3C55D8EE-BDD6-8BCA-4241-19CD766686B4}"/>
              </a:ext>
            </a:extLst>
          </p:cNvPr>
          <p:cNvSpPr/>
          <p:nvPr/>
        </p:nvSpPr>
        <p:spPr>
          <a:xfrm rot="681545" flipH="1">
            <a:off x="5763252" y="1675812"/>
            <a:ext cx="640199" cy="657576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F36DCA-E3DC-7BE1-79CA-7E49CC172D98}"/>
              </a:ext>
            </a:extLst>
          </p:cNvPr>
          <p:cNvSpPr/>
          <p:nvPr/>
        </p:nvSpPr>
        <p:spPr>
          <a:xfrm rot="481148" flipH="1">
            <a:off x="5457048" y="842633"/>
            <a:ext cx="242452" cy="1030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9CA44EAD-7EF6-5D27-2E97-0DDAEBDBB92C}"/>
              </a:ext>
            </a:extLst>
          </p:cNvPr>
          <p:cNvSpPr/>
          <p:nvPr/>
        </p:nvSpPr>
        <p:spPr>
          <a:xfrm>
            <a:off x="3930466" y="914459"/>
            <a:ext cx="534556" cy="467669"/>
          </a:xfrm>
          <a:prstGeom prst="hexag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2534D-E7DC-E542-CA13-230557F3A6F2}"/>
              </a:ext>
            </a:extLst>
          </p:cNvPr>
          <p:cNvSpPr/>
          <p:nvPr/>
        </p:nvSpPr>
        <p:spPr>
          <a:xfrm>
            <a:off x="3895238" y="878073"/>
            <a:ext cx="603969" cy="5400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numéro de diapositive 52">
            <a:extLst>
              <a:ext uri="{FF2B5EF4-FFF2-40B4-BE49-F238E27FC236}">
                <a16:creationId xmlns:a16="http://schemas.microsoft.com/office/drawing/2014/main" id="{6AAA2BCF-D23B-ABE8-9842-07EB4E7F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410D31-FD01-91F7-C452-6A18C19A4342}"/>
              </a:ext>
            </a:extLst>
          </p:cNvPr>
          <p:cNvSpPr txBox="1"/>
          <p:nvPr/>
        </p:nvSpPr>
        <p:spPr>
          <a:xfrm>
            <a:off x="4908978" y="2768587"/>
            <a:ext cx="1119958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4N.m +/-0,5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41C36F1-CD90-C791-005B-67B18C50CB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2835" y="6306619"/>
            <a:ext cx="3019183" cy="1804565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F0528C5-7965-1A7F-6F3A-6E2FF0279A25}"/>
              </a:ext>
            </a:extLst>
          </p:cNvPr>
          <p:cNvCxnSpPr>
            <a:cxnSpLocks/>
          </p:cNvCxnSpPr>
          <p:nvPr/>
        </p:nvCxnSpPr>
        <p:spPr>
          <a:xfrm rot="467002" flipH="1">
            <a:off x="3871010" y="6581000"/>
            <a:ext cx="166014" cy="756084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12583B-1FDC-5F68-5EF3-E3091C140A36}"/>
              </a:ext>
            </a:extLst>
          </p:cNvPr>
          <p:cNvCxnSpPr>
            <a:cxnSpLocks/>
          </p:cNvCxnSpPr>
          <p:nvPr/>
        </p:nvCxnSpPr>
        <p:spPr>
          <a:xfrm rot="652114" flipH="1">
            <a:off x="3112361" y="6291714"/>
            <a:ext cx="105791" cy="61206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 : courbe vers la droite 28">
            <a:extLst>
              <a:ext uri="{FF2B5EF4-FFF2-40B4-BE49-F238E27FC236}">
                <a16:creationId xmlns:a16="http://schemas.microsoft.com/office/drawing/2014/main" id="{48D284EA-F617-84A7-525D-75B2E29C809E}"/>
              </a:ext>
            </a:extLst>
          </p:cNvPr>
          <p:cNvSpPr/>
          <p:nvPr/>
        </p:nvSpPr>
        <p:spPr>
          <a:xfrm rot="11799132" flipV="1">
            <a:off x="3858600" y="6656882"/>
            <a:ext cx="264449" cy="218066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91">
            <a:extLst>
              <a:ext uri="{FF2B5EF4-FFF2-40B4-BE49-F238E27FC236}">
                <a16:creationId xmlns:a16="http://schemas.microsoft.com/office/drawing/2014/main" id="{3FC750F8-17CC-BBB0-B31B-CC710DDDFEED}"/>
              </a:ext>
            </a:extLst>
          </p:cNvPr>
          <p:cNvSpPr/>
          <p:nvPr/>
        </p:nvSpPr>
        <p:spPr>
          <a:xfrm>
            <a:off x="332656" y="3512840"/>
            <a:ext cx="6192688" cy="235903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F832B32-C04E-75D8-B879-620FE63BDD9E}"/>
              </a:ext>
            </a:extLst>
          </p:cNvPr>
          <p:cNvGrpSpPr/>
          <p:nvPr/>
        </p:nvGrpSpPr>
        <p:grpSpPr>
          <a:xfrm>
            <a:off x="296652" y="3523185"/>
            <a:ext cx="448794" cy="360040"/>
            <a:chOff x="909647" y="3131289"/>
            <a:chExt cx="448794" cy="360040"/>
          </a:xfrm>
        </p:grpSpPr>
        <p:sp>
          <p:nvSpPr>
            <p:cNvPr id="36" name="Rectangle à coins arrondis 57">
              <a:extLst>
                <a:ext uri="{FF2B5EF4-FFF2-40B4-BE49-F238E27FC236}">
                  <a16:creationId xmlns:a16="http://schemas.microsoft.com/office/drawing/2014/main" id="{276941BB-CB6F-82ED-0F32-EE6B83EA0357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B1B8158-7E39-4DC2-47D9-87A2D3BBC5F9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A1AFFB3-6B43-618B-E52F-917696F8257F}"/>
              </a:ext>
            </a:extLst>
          </p:cNvPr>
          <p:cNvGrpSpPr/>
          <p:nvPr/>
        </p:nvGrpSpPr>
        <p:grpSpPr>
          <a:xfrm>
            <a:off x="296652" y="5952031"/>
            <a:ext cx="448794" cy="360040"/>
            <a:chOff x="909647" y="3131289"/>
            <a:chExt cx="448794" cy="360040"/>
          </a:xfrm>
        </p:grpSpPr>
        <p:sp>
          <p:nvSpPr>
            <p:cNvPr id="43" name="Rectangle à coins arrondis 57">
              <a:extLst>
                <a:ext uri="{FF2B5EF4-FFF2-40B4-BE49-F238E27FC236}">
                  <a16:creationId xmlns:a16="http://schemas.microsoft.com/office/drawing/2014/main" id="{C231F2FF-1F00-C45E-3C6D-EA09B4B58338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4ABC6DE-8D74-930F-A5A3-C24A1675460C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B8</a:t>
              </a:r>
            </a:p>
          </p:txBody>
        </p:sp>
      </p:grpSp>
      <p:sp>
        <p:nvSpPr>
          <p:cNvPr id="45" name="Rectangle à coins arrondis 91">
            <a:extLst>
              <a:ext uri="{FF2B5EF4-FFF2-40B4-BE49-F238E27FC236}">
                <a16:creationId xmlns:a16="http://schemas.microsoft.com/office/drawing/2014/main" id="{1C302851-3669-285C-0AC4-3707791389BA}"/>
              </a:ext>
            </a:extLst>
          </p:cNvPr>
          <p:cNvSpPr/>
          <p:nvPr/>
        </p:nvSpPr>
        <p:spPr>
          <a:xfrm>
            <a:off x="324283" y="5952031"/>
            <a:ext cx="6192688" cy="2277394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A94DD761-3DCF-7B42-114C-E72784DF69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853" y="3720144"/>
            <a:ext cx="2813817" cy="1986224"/>
          </a:xfrm>
          <a:prstGeom prst="rect">
            <a:avLst/>
          </a:prstGeom>
        </p:spPr>
      </p:pic>
      <p:sp>
        <p:nvSpPr>
          <p:cNvPr id="47" name="Flèche : bas 46">
            <a:extLst>
              <a:ext uri="{FF2B5EF4-FFF2-40B4-BE49-F238E27FC236}">
                <a16:creationId xmlns:a16="http://schemas.microsoft.com/office/drawing/2014/main" id="{0F620385-4622-D878-0F9F-C49DEC25FE85}"/>
              </a:ext>
            </a:extLst>
          </p:cNvPr>
          <p:cNvSpPr/>
          <p:nvPr/>
        </p:nvSpPr>
        <p:spPr>
          <a:xfrm rot="860461">
            <a:off x="4362132" y="3639190"/>
            <a:ext cx="252028" cy="360040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BCD5E1-88E4-D935-2C56-D4AB549603BC}"/>
              </a:ext>
            </a:extLst>
          </p:cNvPr>
          <p:cNvSpPr/>
          <p:nvPr/>
        </p:nvSpPr>
        <p:spPr>
          <a:xfrm rot="481148">
            <a:off x="3493974" y="4425749"/>
            <a:ext cx="91578" cy="53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63BBF5-A6F4-8452-7190-26915CF090E4}"/>
              </a:ext>
            </a:extLst>
          </p:cNvPr>
          <p:cNvSpPr/>
          <p:nvPr/>
        </p:nvSpPr>
        <p:spPr>
          <a:xfrm rot="481148">
            <a:off x="3589607" y="3823002"/>
            <a:ext cx="91578" cy="53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courbe vers la droite 49">
            <a:extLst>
              <a:ext uri="{FF2B5EF4-FFF2-40B4-BE49-F238E27FC236}">
                <a16:creationId xmlns:a16="http://schemas.microsoft.com/office/drawing/2014/main" id="{6DC96537-74E9-8A94-ACFB-90980A9FDC6E}"/>
              </a:ext>
            </a:extLst>
          </p:cNvPr>
          <p:cNvSpPr/>
          <p:nvPr/>
        </p:nvSpPr>
        <p:spPr>
          <a:xfrm rot="11984244" flipV="1">
            <a:off x="3079191" y="6334841"/>
            <a:ext cx="264449" cy="218066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941C4E-5C28-F1EA-3C2B-D9E48DD4F7FB}"/>
              </a:ext>
            </a:extLst>
          </p:cNvPr>
          <p:cNvSpPr/>
          <p:nvPr/>
        </p:nvSpPr>
        <p:spPr>
          <a:xfrm rot="1174821">
            <a:off x="3011358" y="7948902"/>
            <a:ext cx="90530" cy="293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E3C166-84FA-5385-D4DC-04F689480D37}"/>
              </a:ext>
            </a:extLst>
          </p:cNvPr>
          <p:cNvSpPr/>
          <p:nvPr/>
        </p:nvSpPr>
        <p:spPr>
          <a:xfrm rot="779053">
            <a:off x="3250380" y="5568020"/>
            <a:ext cx="90530" cy="293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754F93E-9B9B-281E-BAC5-22119B131E11}"/>
              </a:ext>
            </a:extLst>
          </p:cNvPr>
          <p:cNvSpPr txBox="1"/>
          <p:nvPr/>
        </p:nvSpPr>
        <p:spPr>
          <a:xfrm>
            <a:off x="4817460" y="6356953"/>
            <a:ext cx="1119958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2x 2N.m +0,5</a:t>
            </a:r>
          </a:p>
        </p:txBody>
      </p:sp>
      <p:pic>
        <p:nvPicPr>
          <p:cNvPr id="54" name="Image 53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F631E09C-0321-43EB-A9A2-CC4C7EB3B3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35" y="6267945"/>
            <a:ext cx="448794" cy="3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6451D-47B8-941B-8D64-7FF9123C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91">
            <a:extLst>
              <a:ext uri="{FF2B5EF4-FFF2-40B4-BE49-F238E27FC236}">
                <a16:creationId xmlns:a16="http://schemas.microsoft.com/office/drawing/2014/main" id="{D560E9FD-C0ED-4A63-19EA-683E54480A2D}"/>
              </a:ext>
            </a:extLst>
          </p:cNvPr>
          <p:cNvSpPr/>
          <p:nvPr/>
        </p:nvSpPr>
        <p:spPr>
          <a:xfrm>
            <a:off x="332656" y="560512"/>
            <a:ext cx="6192688" cy="3207673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7C124F0-CDE2-00D6-7549-97E7F394760A}"/>
              </a:ext>
            </a:extLst>
          </p:cNvPr>
          <p:cNvSpPr txBox="1"/>
          <p:nvPr/>
        </p:nvSpPr>
        <p:spPr>
          <a:xfrm>
            <a:off x="296652" y="87469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928FB66-86B5-5088-A33A-0ADCB1A73F81}"/>
              </a:ext>
            </a:extLst>
          </p:cNvPr>
          <p:cNvGrpSpPr/>
          <p:nvPr/>
        </p:nvGrpSpPr>
        <p:grpSpPr>
          <a:xfrm>
            <a:off x="296652" y="560512"/>
            <a:ext cx="448794" cy="360040"/>
            <a:chOff x="909647" y="3131289"/>
            <a:chExt cx="448794" cy="360040"/>
          </a:xfrm>
        </p:grpSpPr>
        <p:sp>
          <p:nvSpPr>
            <p:cNvPr id="4" name="Rectangle à coins arrondis 57">
              <a:extLst>
                <a:ext uri="{FF2B5EF4-FFF2-40B4-BE49-F238E27FC236}">
                  <a16:creationId xmlns:a16="http://schemas.microsoft.com/office/drawing/2014/main" id="{A2B3B2DD-FDE5-09E6-BC80-2C10CD284E16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01029B4-AB3C-58A6-A5B2-38B50E3AA794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B9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C5DFF223-F7D6-BEDD-1C0A-F4175FBCD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13" y="1279788"/>
            <a:ext cx="3261515" cy="192726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7F72668-85DC-6A00-B863-5E373912D022}"/>
              </a:ext>
            </a:extLst>
          </p:cNvPr>
          <p:cNvSpPr txBox="1"/>
          <p:nvPr/>
        </p:nvSpPr>
        <p:spPr>
          <a:xfrm>
            <a:off x="1258062" y="569510"/>
            <a:ext cx="47102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Branchements au niveau du </a:t>
            </a:r>
            <a:r>
              <a:rPr lang="fr-FR" sz="1600" b="1" dirty="0"/>
              <a:t>bornier / </a:t>
            </a:r>
            <a:r>
              <a:rPr lang="en-GB" sz="1600" b="1" dirty="0"/>
              <a:t>Terminal block</a:t>
            </a:r>
            <a:r>
              <a:rPr lang="en-GB" sz="1600" dirty="0"/>
              <a:t> connections / </a:t>
            </a:r>
            <a:r>
              <a:rPr lang="it-IT" sz="1600" dirty="0"/>
              <a:t>Collegamenti a livello del</a:t>
            </a:r>
            <a:r>
              <a:rPr lang="it-IT" sz="1600" b="1" dirty="0"/>
              <a:t> morsetto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F26E0B3-0E97-1CC6-3120-7CBBFD8A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62" y="1409095"/>
            <a:ext cx="2861117" cy="1760876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616731E-149A-5E3E-BB64-111F5AB8BE35}"/>
              </a:ext>
            </a:extLst>
          </p:cNvPr>
          <p:cNvCxnSpPr>
            <a:cxnSpLocks/>
          </p:cNvCxnSpPr>
          <p:nvPr/>
        </p:nvCxnSpPr>
        <p:spPr>
          <a:xfrm>
            <a:off x="3474304" y="1279788"/>
            <a:ext cx="0" cy="219704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2">
            <a:extLst>
              <a:ext uri="{FF2B5EF4-FFF2-40B4-BE49-F238E27FC236}">
                <a16:creationId xmlns:a16="http://schemas.microsoft.com/office/drawing/2014/main" id="{43DC40F6-2DF2-3012-AC27-1735E51F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91">
            <a:extLst>
              <a:ext uri="{FF2B5EF4-FFF2-40B4-BE49-F238E27FC236}">
                <a16:creationId xmlns:a16="http://schemas.microsoft.com/office/drawing/2014/main" id="{ACA8560E-085C-D4B0-B688-795A5640DA18}"/>
              </a:ext>
            </a:extLst>
          </p:cNvPr>
          <p:cNvSpPr/>
          <p:nvPr/>
        </p:nvSpPr>
        <p:spPr>
          <a:xfrm>
            <a:off x="332656" y="3872880"/>
            <a:ext cx="6192688" cy="235903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B469648-55F5-414A-6A26-6A60A6F707C6}"/>
              </a:ext>
            </a:extLst>
          </p:cNvPr>
          <p:cNvGrpSpPr/>
          <p:nvPr/>
        </p:nvGrpSpPr>
        <p:grpSpPr>
          <a:xfrm>
            <a:off x="293304" y="3872880"/>
            <a:ext cx="567884" cy="606261"/>
            <a:chOff x="909647" y="3131289"/>
            <a:chExt cx="448794" cy="606261"/>
          </a:xfrm>
        </p:grpSpPr>
        <p:sp>
          <p:nvSpPr>
            <p:cNvPr id="20" name="Rectangle à coins arrondis 57">
              <a:extLst>
                <a:ext uri="{FF2B5EF4-FFF2-40B4-BE49-F238E27FC236}">
                  <a16:creationId xmlns:a16="http://schemas.microsoft.com/office/drawing/2014/main" id="{D3CFFDC2-6CC1-D4C3-82DD-55F6A100FF87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EFCC33F-929C-76C9-8176-5AEE81F9BC39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B10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668F40C-796B-94B9-7B68-6F799EFF64D1}"/>
              </a:ext>
            </a:extLst>
          </p:cNvPr>
          <p:cNvGrpSpPr/>
          <p:nvPr/>
        </p:nvGrpSpPr>
        <p:grpSpPr>
          <a:xfrm>
            <a:off x="267567" y="6312071"/>
            <a:ext cx="567884" cy="606261"/>
            <a:chOff x="909647" y="3131289"/>
            <a:chExt cx="448794" cy="606261"/>
          </a:xfrm>
        </p:grpSpPr>
        <p:sp>
          <p:nvSpPr>
            <p:cNvPr id="25" name="Rectangle à coins arrondis 57">
              <a:extLst>
                <a:ext uri="{FF2B5EF4-FFF2-40B4-BE49-F238E27FC236}">
                  <a16:creationId xmlns:a16="http://schemas.microsoft.com/office/drawing/2014/main" id="{7A3DBE21-2012-2914-883C-11088156182D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56678F-7A00-058B-8D3A-7FB0CB2CFC14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B11</a:t>
              </a:r>
            </a:p>
          </p:txBody>
        </p:sp>
      </p:grpSp>
      <p:sp>
        <p:nvSpPr>
          <p:cNvPr id="27" name="Rectangle à coins arrondis 91">
            <a:extLst>
              <a:ext uri="{FF2B5EF4-FFF2-40B4-BE49-F238E27FC236}">
                <a16:creationId xmlns:a16="http://schemas.microsoft.com/office/drawing/2014/main" id="{781D2D6A-BC99-9549-BB5B-E77136FB5A6F}"/>
              </a:ext>
            </a:extLst>
          </p:cNvPr>
          <p:cNvSpPr/>
          <p:nvPr/>
        </p:nvSpPr>
        <p:spPr>
          <a:xfrm>
            <a:off x="324283" y="6312071"/>
            <a:ext cx="6192688" cy="2277394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3ADDFCD-67B7-063A-3907-435AE9D7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844" y="4052961"/>
            <a:ext cx="2850334" cy="2058574"/>
          </a:xfrm>
          <a:prstGeom prst="rect">
            <a:avLst/>
          </a:prstGeom>
        </p:spPr>
      </p:pic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A9A604D8-A382-F90D-BA27-5FA84E368933}"/>
              </a:ext>
            </a:extLst>
          </p:cNvPr>
          <p:cNvSpPr/>
          <p:nvPr/>
        </p:nvSpPr>
        <p:spPr>
          <a:xfrm rot="20984182">
            <a:off x="2122774" y="4039668"/>
            <a:ext cx="280831" cy="407191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35DA281-842D-64B4-0F6D-2FECE118C7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824" y="6963214"/>
            <a:ext cx="2880320" cy="1470801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70AABB3-3B91-3107-0AEF-CD27F359C539}"/>
              </a:ext>
            </a:extLst>
          </p:cNvPr>
          <p:cNvCxnSpPr>
            <a:cxnSpLocks/>
          </p:cNvCxnSpPr>
          <p:nvPr/>
        </p:nvCxnSpPr>
        <p:spPr>
          <a:xfrm>
            <a:off x="2312876" y="7109581"/>
            <a:ext cx="186613" cy="85982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2EFAF18-5AFE-5B2E-824A-212EBA6380E3}"/>
              </a:ext>
            </a:extLst>
          </p:cNvPr>
          <p:cNvCxnSpPr>
            <a:cxnSpLocks/>
          </p:cNvCxnSpPr>
          <p:nvPr/>
        </p:nvCxnSpPr>
        <p:spPr>
          <a:xfrm>
            <a:off x="4077072" y="6846519"/>
            <a:ext cx="186613" cy="85982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2275C32-BC5C-CCC5-C454-7A945E9F8B87}"/>
              </a:ext>
            </a:extLst>
          </p:cNvPr>
          <p:cNvCxnSpPr>
            <a:cxnSpLocks/>
          </p:cNvCxnSpPr>
          <p:nvPr/>
        </p:nvCxnSpPr>
        <p:spPr>
          <a:xfrm>
            <a:off x="2406182" y="6738305"/>
            <a:ext cx="117135" cy="53102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CA065DE-D58D-2C07-521C-42BCECA4A1F9}"/>
              </a:ext>
            </a:extLst>
          </p:cNvPr>
          <p:cNvCxnSpPr>
            <a:cxnSpLocks/>
          </p:cNvCxnSpPr>
          <p:nvPr/>
        </p:nvCxnSpPr>
        <p:spPr>
          <a:xfrm>
            <a:off x="3545004" y="6532996"/>
            <a:ext cx="100020" cy="576585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èche : courbe vers la droite 43">
            <a:extLst>
              <a:ext uri="{FF2B5EF4-FFF2-40B4-BE49-F238E27FC236}">
                <a16:creationId xmlns:a16="http://schemas.microsoft.com/office/drawing/2014/main" id="{C88B432E-5F11-F3C3-19D1-A3E9B1DDF1E3}"/>
              </a:ext>
            </a:extLst>
          </p:cNvPr>
          <p:cNvSpPr/>
          <p:nvPr/>
        </p:nvSpPr>
        <p:spPr>
          <a:xfrm rot="9964438" flipV="1">
            <a:off x="2295217" y="6657491"/>
            <a:ext cx="265977" cy="17014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Flèche : courbe vers la droite 44">
            <a:extLst>
              <a:ext uri="{FF2B5EF4-FFF2-40B4-BE49-F238E27FC236}">
                <a16:creationId xmlns:a16="http://schemas.microsoft.com/office/drawing/2014/main" id="{E8C0F8DC-7A7C-72A2-9FD4-12C56643783A}"/>
              </a:ext>
            </a:extLst>
          </p:cNvPr>
          <p:cNvSpPr/>
          <p:nvPr/>
        </p:nvSpPr>
        <p:spPr>
          <a:xfrm rot="9964438" flipV="1">
            <a:off x="2155093" y="7027051"/>
            <a:ext cx="265977" cy="17014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6" name="Flèche : courbe vers la droite 45">
            <a:extLst>
              <a:ext uri="{FF2B5EF4-FFF2-40B4-BE49-F238E27FC236}">
                <a16:creationId xmlns:a16="http://schemas.microsoft.com/office/drawing/2014/main" id="{840CEEB1-0796-6197-107D-BE1CEBB17747}"/>
              </a:ext>
            </a:extLst>
          </p:cNvPr>
          <p:cNvSpPr/>
          <p:nvPr/>
        </p:nvSpPr>
        <p:spPr>
          <a:xfrm rot="9964438" flipV="1">
            <a:off x="3945038" y="6767811"/>
            <a:ext cx="265977" cy="17014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Flèche : courbe vers la droite 46">
            <a:extLst>
              <a:ext uri="{FF2B5EF4-FFF2-40B4-BE49-F238E27FC236}">
                <a16:creationId xmlns:a16="http://schemas.microsoft.com/office/drawing/2014/main" id="{63DEF8C0-601A-946E-9D1E-1957031B6531}"/>
              </a:ext>
            </a:extLst>
          </p:cNvPr>
          <p:cNvSpPr/>
          <p:nvPr/>
        </p:nvSpPr>
        <p:spPr>
          <a:xfrm rot="9964438" flipV="1">
            <a:off x="3412016" y="6463493"/>
            <a:ext cx="265977" cy="170144"/>
          </a:xfrm>
          <a:prstGeom prst="curvedRightArrow">
            <a:avLst>
              <a:gd name="adj1" fmla="val 25000"/>
              <a:gd name="adj2" fmla="val 50000"/>
              <a:gd name="adj3" fmla="val 41212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615C1A-852A-4472-D4C6-A05E42CF3CDC}"/>
              </a:ext>
            </a:extLst>
          </p:cNvPr>
          <p:cNvSpPr txBox="1"/>
          <p:nvPr/>
        </p:nvSpPr>
        <p:spPr>
          <a:xfrm>
            <a:off x="4817460" y="6716993"/>
            <a:ext cx="1119958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4x 3N.m ±0,5</a:t>
            </a:r>
          </a:p>
        </p:txBody>
      </p:sp>
      <p:pic>
        <p:nvPicPr>
          <p:cNvPr id="49" name="Image 48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8CA0B2C6-DF07-E6AD-0612-8E7BDA393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35" y="6627985"/>
            <a:ext cx="448794" cy="39415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48F698E-B8F1-7BFD-0293-D2A8A4B89759}"/>
              </a:ext>
            </a:extLst>
          </p:cNvPr>
          <p:cNvSpPr/>
          <p:nvPr/>
        </p:nvSpPr>
        <p:spPr>
          <a:xfrm rot="20914213">
            <a:off x="3594485" y="6082984"/>
            <a:ext cx="88762" cy="137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DF4639-251E-476D-717C-AB11EF4823D3}"/>
              </a:ext>
            </a:extLst>
          </p:cNvPr>
          <p:cNvSpPr/>
          <p:nvPr/>
        </p:nvSpPr>
        <p:spPr>
          <a:xfrm rot="20914213">
            <a:off x="3367785" y="8365749"/>
            <a:ext cx="110834" cy="237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C66BFF90-83D7-F896-7AEA-5A089C7C74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40" y="7966081"/>
            <a:ext cx="447303" cy="392849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7B8E992-A597-7DA8-F502-48DF0A41011E}"/>
              </a:ext>
            </a:extLst>
          </p:cNvPr>
          <p:cNvSpPr txBox="1"/>
          <p:nvPr/>
        </p:nvSpPr>
        <p:spPr>
          <a:xfrm>
            <a:off x="4686290" y="7217107"/>
            <a:ext cx="17406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Respecter le couple 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de serrage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A9DB64E2-D21C-0663-C6FE-F97129CC98A8}"/>
              </a:ext>
            </a:extLst>
          </p:cNvPr>
          <p:cNvCxnSpPr>
            <a:cxnSpLocks/>
          </p:cNvCxnSpPr>
          <p:nvPr/>
        </p:nvCxnSpPr>
        <p:spPr>
          <a:xfrm>
            <a:off x="2600908" y="4665029"/>
            <a:ext cx="152645" cy="107457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294FA489-7421-6C43-7ED2-4E966D10EA95}"/>
              </a:ext>
            </a:extLst>
          </p:cNvPr>
          <p:cNvCxnSpPr>
            <a:cxnSpLocks/>
          </p:cNvCxnSpPr>
          <p:nvPr/>
        </p:nvCxnSpPr>
        <p:spPr>
          <a:xfrm>
            <a:off x="2789557" y="4052961"/>
            <a:ext cx="129771" cy="90483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4E5149D-0580-BCBD-92E6-395F420E2F30}"/>
              </a:ext>
            </a:extLst>
          </p:cNvPr>
          <p:cNvCxnSpPr>
            <a:cxnSpLocks/>
          </p:cNvCxnSpPr>
          <p:nvPr/>
        </p:nvCxnSpPr>
        <p:spPr>
          <a:xfrm>
            <a:off x="3661843" y="3980953"/>
            <a:ext cx="131105" cy="85516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D7AB90C-2136-363C-AC97-3B48092D40A1}"/>
              </a:ext>
            </a:extLst>
          </p:cNvPr>
          <p:cNvCxnSpPr>
            <a:cxnSpLocks/>
          </p:cNvCxnSpPr>
          <p:nvPr/>
        </p:nvCxnSpPr>
        <p:spPr>
          <a:xfrm>
            <a:off x="4337751" y="4405707"/>
            <a:ext cx="152645" cy="107457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FF89BA7F-20C3-308B-5EB9-52958190BE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47" y="5761371"/>
            <a:ext cx="447303" cy="39284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D002CA1E-55A7-4517-DA9A-7AAFC96F1888}"/>
              </a:ext>
            </a:extLst>
          </p:cNvPr>
          <p:cNvSpPr txBox="1"/>
          <p:nvPr/>
        </p:nvSpPr>
        <p:spPr>
          <a:xfrm>
            <a:off x="4767872" y="4228077"/>
            <a:ext cx="17406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Respecter les alignements pour l’assemblage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985060B-8C04-B056-7CFA-3570184C30D7}"/>
              </a:ext>
            </a:extLst>
          </p:cNvPr>
          <p:cNvSpPr txBox="1"/>
          <p:nvPr/>
        </p:nvSpPr>
        <p:spPr>
          <a:xfrm>
            <a:off x="1098264" y="1352600"/>
            <a:ext cx="10606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800" dirty="0"/>
              <a:t>II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1CE2CDA-2984-9F5C-6E9E-32E3A4EECF8E}"/>
              </a:ext>
            </a:extLst>
          </p:cNvPr>
          <p:cNvSpPr txBox="1"/>
          <p:nvPr/>
        </p:nvSpPr>
        <p:spPr>
          <a:xfrm>
            <a:off x="1082674" y="2401478"/>
            <a:ext cx="10606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800" dirty="0"/>
              <a:t>II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FBDB8B-7E19-90D3-ECBB-9E9949DECF38}"/>
              </a:ext>
            </a:extLst>
          </p:cNvPr>
          <p:cNvSpPr txBox="1"/>
          <p:nvPr/>
        </p:nvSpPr>
        <p:spPr>
          <a:xfrm>
            <a:off x="4776300" y="4877059"/>
            <a:ext cx="17406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Respect the alignments for the assembly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407A5A-D91E-453F-E7E6-8603456BE58A}"/>
              </a:ext>
            </a:extLst>
          </p:cNvPr>
          <p:cNvSpPr txBox="1"/>
          <p:nvPr/>
        </p:nvSpPr>
        <p:spPr>
          <a:xfrm>
            <a:off x="4705717" y="7688461"/>
            <a:ext cx="17406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Respect the tightening torque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91CFD0-F15B-22FC-36E7-37B96FE4694A}"/>
              </a:ext>
            </a:extLst>
          </p:cNvPr>
          <p:cNvSpPr txBox="1"/>
          <p:nvPr/>
        </p:nvSpPr>
        <p:spPr>
          <a:xfrm>
            <a:off x="4776943" y="5520712"/>
            <a:ext cx="17406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solidFill>
                  <a:srgbClr val="FF0000"/>
                </a:solidFill>
              </a:rPr>
              <a:t>Rispettare gli allineamenti per il montaggio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D99108-209E-A424-8192-64B62F742838}"/>
              </a:ext>
            </a:extLst>
          </p:cNvPr>
          <p:cNvSpPr txBox="1"/>
          <p:nvPr/>
        </p:nvSpPr>
        <p:spPr>
          <a:xfrm>
            <a:off x="4705717" y="8158639"/>
            <a:ext cx="17406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</a:rPr>
              <a:t>Rispettare la coppia di serraggio</a:t>
            </a:r>
          </a:p>
        </p:txBody>
      </p:sp>
    </p:spTree>
    <p:extLst>
      <p:ext uri="{BB962C8B-B14F-4D97-AF65-F5344CB8AC3E}">
        <p14:creationId xmlns:p14="http://schemas.microsoft.com/office/powerpoint/2010/main" val="4749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7C1E-FE74-4AE8-B17D-9C6D9624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263474E6-D7E9-16F3-57B3-448665551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9293" y="760528"/>
            <a:ext cx="2652136" cy="265213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9ECE440-88DA-98DE-894B-410F63A11240}"/>
              </a:ext>
            </a:extLst>
          </p:cNvPr>
          <p:cNvSpPr txBox="1"/>
          <p:nvPr/>
        </p:nvSpPr>
        <p:spPr>
          <a:xfrm>
            <a:off x="296652" y="87469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892A846-EC34-A82C-53CC-C16307325031}"/>
              </a:ext>
            </a:extLst>
          </p:cNvPr>
          <p:cNvGrpSpPr/>
          <p:nvPr/>
        </p:nvGrpSpPr>
        <p:grpSpPr>
          <a:xfrm>
            <a:off x="277473" y="560512"/>
            <a:ext cx="567884" cy="606261"/>
            <a:chOff x="909647" y="3131289"/>
            <a:chExt cx="448794" cy="606261"/>
          </a:xfrm>
        </p:grpSpPr>
        <p:sp>
          <p:nvSpPr>
            <p:cNvPr id="4" name="Rectangle à coins arrondis 57">
              <a:extLst>
                <a:ext uri="{FF2B5EF4-FFF2-40B4-BE49-F238E27FC236}">
                  <a16:creationId xmlns:a16="http://schemas.microsoft.com/office/drawing/2014/main" id="{5F583613-0835-9585-89DC-821102B78BA9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F95A163-8BF3-98FE-85E0-8CF78F07D450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B12</a:t>
              </a:r>
            </a:p>
          </p:txBody>
        </p: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EADA161-FCBC-76D1-709E-C01DEFDB10DA}"/>
              </a:ext>
            </a:extLst>
          </p:cNvPr>
          <p:cNvCxnSpPr>
            <a:cxnSpLocks/>
          </p:cNvCxnSpPr>
          <p:nvPr/>
        </p:nvCxnSpPr>
        <p:spPr>
          <a:xfrm flipH="1">
            <a:off x="2880187" y="1833602"/>
            <a:ext cx="116765" cy="6542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059A748-DCD3-B4BD-0D36-747EE2D7760E}"/>
              </a:ext>
            </a:extLst>
          </p:cNvPr>
          <p:cNvSpPr/>
          <p:nvPr/>
        </p:nvSpPr>
        <p:spPr>
          <a:xfrm rot="541944">
            <a:off x="3376098" y="2043698"/>
            <a:ext cx="108258" cy="237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52">
            <a:extLst>
              <a:ext uri="{FF2B5EF4-FFF2-40B4-BE49-F238E27FC236}">
                <a16:creationId xmlns:a16="http://schemas.microsoft.com/office/drawing/2014/main" id="{DFA8E3A6-B545-A2AE-A738-6E167A43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B30C52D-81F3-EC1B-C0AA-CDAAAABBC1B8}"/>
              </a:ext>
            </a:extLst>
          </p:cNvPr>
          <p:cNvSpPr/>
          <p:nvPr/>
        </p:nvSpPr>
        <p:spPr>
          <a:xfrm>
            <a:off x="3032956" y="3260812"/>
            <a:ext cx="368104" cy="72688"/>
          </a:xfrm>
          <a:custGeom>
            <a:avLst/>
            <a:gdLst>
              <a:gd name="connsiteX0" fmla="*/ 0 w 342900"/>
              <a:gd name="connsiteY0" fmla="*/ 0 h 58420"/>
              <a:gd name="connsiteX1" fmla="*/ 53340 w 342900"/>
              <a:gd name="connsiteY1" fmla="*/ 20320 h 58420"/>
              <a:gd name="connsiteX2" fmla="*/ 99060 w 342900"/>
              <a:gd name="connsiteY2" fmla="*/ 30480 h 58420"/>
              <a:gd name="connsiteX3" fmla="*/ 149860 w 342900"/>
              <a:gd name="connsiteY3" fmla="*/ 38100 h 58420"/>
              <a:gd name="connsiteX4" fmla="*/ 208280 w 342900"/>
              <a:gd name="connsiteY4" fmla="*/ 50800 h 58420"/>
              <a:gd name="connsiteX5" fmla="*/ 248920 w 342900"/>
              <a:gd name="connsiteY5" fmla="*/ 55880 h 58420"/>
              <a:gd name="connsiteX6" fmla="*/ 309880 w 342900"/>
              <a:gd name="connsiteY6" fmla="*/ 58420 h 58420"/>
              <a:gd name="connsiteX7" fmla="*/ 342900 w 342900"/>
              <a:gd name="connsiteY7" fmla="*/ 55880 h 5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" h="58420">
                <a:moveTo>
                  <a:pt x="0" y="0"/>
                </a:moveTo>
                <a:cubicBezTo>
                  <a:pt x="18415" y="7620"/>
                  <a:pt x="36830" y="15240"/>
                  <a:pt x="53340" y="20320"/>
                </a:cubicBezTo>
                <a:cubicBezTo>
                  <a:pt x="69850" y="25400"/>
                  <a:pt x="82973" y="27517"/>
                  <a:pt x="99060" y="30480"/>
                </a:cubicBezTo>
                <a:cubicBezTo>
                  <a:pt x="115147" y="33443"/>
                  <a:pt x="131657" y="34713"/>
                  <a:pt x="149860" y="38100"/>
                </a:cubicBezTo>
                <a:cubicBezTo>
                  <a:pt x="168063" y="41487"/>
                  <a:pt x="191770" y="47837"/>
                  <a:pt x="208280" y="50800"/>
                </a:cubicBezTo>
                <a:cubicBezTo>
                  <a:pt x="224790" y="53763"/>
                  <a:pt x="231987" y="54610"/>
                  <a:pt x="248920" y="55880"/>
                </a:cubicBezTo>
                <a:cubicBezTo>
                  <a:pt x="265853" y="57150"/>
                  <a:pt x="294217" y="58420"/>
                  <a:pt x="309880" y="58420"/>
                </a:cubicBezTo>
                <a:cubicBezTo>
                  <a:pt x="325543" y="58420"/>
                  <a:pt x="334221" y="57150"/>
                  <a:pt x="342900" y="5588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91">
            <a:extLst>
              <a:ext uri="{FF2B5EF4-FFF2-40B4-BE49-F238E27FC236}">
                <a16:creationId xmlns:a16="http://schemas.microsoft.com/office/drawing/2014/main" id="{81877C38-EDE0-EE5F-6D13-E460077ED29D}"/>
              </a:ext>
            </a:extLst>
          </p:cNvPr>
          <p:cNvSpPr/>
          <p:nvPr/>
        </p:nvSpPr>
        <p:spPr>
          <a:xfrm>
            <a:off x="332656" y="560512"/>
            <a:ext cx="6192688" cy="285214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8B16CD-0C01-EB76-C25D-E3CAF0EC5F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88" y="6119127"/>
            <a:ext cx="2988687" cy="2132404"/>
          </a:xfrm>
          <a:prstGeom prst="rect">
            <a:avLst/>
          </a:prstGeom>
        </p:spPr>
      </p:pic>
      <p:pic>
        <p:nvPicPr>
          <p:cNvPr id="30" name="Image 29" descr="Une image contenant cercle, croquis, conception&#10;&#10;Description générée automatiquement">
            <a:extLst>
              <a:ext uri="{FF2B5EF4-FFF2-40B4-BE49-F238E27FC236}">
                <a16:creationId xmlns:a16="http://schemas.microsoft.com/office/drawing/2014/main" id="{E331B7B7-26A7-D11C-94ED-FC1CDA269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2927" flipH="1">
            <a:off x="3170801" y="3521557"/>
            <a:ext cx="480202" cy="49725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13BC3E7-3B56-CB76-BD58-57C859E3BE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931" y="4351356"/>
            <a:ext cx="2085570" cy="118020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2888023-D233-0360-5DAB-C74DF7111A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3545" y="3589992"/>
            <a:ext cx="737214" cy="823187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/>
        </p:spPr>
      </p:pic>
      <p:sp>
        <p:nvSpPr>
          <p:cNvPr id="109" name="ZoneTexte 108"/>
          <p:cNvSpPr txBox="1"/>
          <p:nvPr/>
        </p:nvSpPr>
        <p:spPr>
          <a:xfrm>
            <a:off x="4578920" y="7247687"/>
            <a:ext cx="780711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8N.m ±1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28340" y="725301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2x</a:t>
            </a:r>
          </a:p>
        </p:txBody>
      </p:sp>
      <p:cxnSp>
        <p:nvCxnSpPr>
          <p:cNvPr id="55" name="Connecteur droit avec flèche 54"/>
          <p:cNvCxnSpPr>
            <a:cxnSpLocks/>
          </p:cNvCxnSpPr>
          <p:nvPr/>
        </p:nvCxnSpPr>
        <p:spPr>
          <a:xfrm flipH="1">
            <a:off x="2301049" y="7378752"/>
            <a:ext cx="1527272" cy="129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cxnSpLocks/>
          </p:cNvCxnSpPr>
          <p:nvPr/>
        </p:nvCxnSpPr>
        <p:spPr>
          <a:xfrm flipH="1" flipV="1">
            <a:off x="2285245" y="7321431"/>
            <a:ext cx="1543076" cy="57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CD916F13-3549-056F-8C42-D8F06C880B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5506" y="7218260"/>
            <a:ext cx="344917" cy="3340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AFB3895-2DEA-3105-BF9A-527309473E44}"/>
              </a:ext>
            </a:extLst>
          </p:cNvPr>
          <p:cNvSpPr/>
          <p:nvPr/>
        </p:nvSpPr>
        <p:spPr>
          <a:xfrm>
            <a:off x="3997009" y="7154235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1F112B-F088-EE51-1C27-D785875EEFA2}"/>
              </a:ext>
            </a:extLst>
          </p:cNvPr>
          <p:cNvSpPr/>
          <p:nvPr/>
        </p:nvSpPr>
        <p:spPr>
          <a:xfrm>
            <a:off x="4412766" y="7168869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4D8045-26B5-0A7E-4D05-F8D448CAA1DB}"/>
              </a:ext>
            </a:extLst>
          </p:cNvPr>
          <p:cNvSpPr/>
          <p:nvPr/>
        </p:nvSpPr>
        <p:spPr>
          <a:xfrm>
            <a:off x="4005553" y="7508384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AAF553-01C1-E21E-FD62-1D0E3354F1A9}"/>
              </a:ext>
            </a:extLst>
          </p:cNvPr>
          <p:cNvSpPr/>
          <p:nvPr/>
        </p:nvSpPr>
        <p:spPr>
          <a:xfrm>
            <a:off x="4417138" y="7499237"/>
            <a:ext cx="155444" cy="9878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B034285-C649-9B60-4BE8-4ABEC4DCE3F3}"/>
              </a:ext>
            </a:extLst>
          </p:cNvPr>
          <p:cNvGrpSpPr/>
          <p:nvPr/>
        </p:nvGrpSpPr>
        <p:grpSpPr>
          <a:xfrm>
            <a:off x="271700" y="3502561"/>
            <a:ext cx="588392" cy="606261"/>
            <a:chOff x="909647" y="3131289"/>
            <a:chExt cx="448794" cy="606261"/>
          </a:xfrm>
        </p:grpSpPr>
        <p:sp>
          <p:nvSpPr>
            <p:cNvPr id="49" name="Rectangle à coins arrondis 57">
              <a:extLst>
                <a:ext uri="{FF2B5EF4-FFF2-40B4-BE49-F238E27FC236}">
                  <a16:creationId xmlns:a16="http://schemas.microsoft.com/office/drawing/2014/main" id="{F65B373F-8897-D510-67A7-42CDF9B33574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CDE7863-AF4C-D3C6-FA4E-2804DB51E4BB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B13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22AE25F-229A-4733-82A9-9C0237974688}"/>
              </a:ext>
            </a:extLst>
          </p:cNvPr>
          <p:cNvSpPr/>
          <p:nvPr/>
        </p:nvSpPr>
        <p:spPr>
          <a:xfrm>
            <a:off x="2605536" y="4898459"/>
            <a:ext cx="180020" cy="21602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Graphique 51" descr="Flèche : pivoter à droite contour">
            <a:extLst>
              <a:ext uri="{FF2B5EF4-FFF2-40B4-BE49-F238E27FC236}">
                <a16:creationId xmlns:a16="http://schemas.microsoft.com/office/drawing/2014/main" id="{5A26ED98-F02B-0D8C-AFB0-0BBD06E35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530866">
            <a:off x="2483770" y="3790736"/>
            <a:ext cx="1203968" cy="1203968"/>
          </a:xfrm>
          <a:prstGeom prst="rect">
            <a:avLst/>
          </a:prstGeom>
        </p:spPr>
      </p:pic>
      <p:pic>
        <p:nvPicPr>
          <p:cNvPr id="53" name="Image 52" descr="Une image contenant trépied, ligne, noir&#10;&#10;Description générée automatiquement">
            <a:extLst>
              <a:ext uri="{FF2B5EF4-FFF2-40B4-BE49-F238E27FC236}">
                <a16:creationId xmlns:a16="http://schemas.microsoft.com/office/drawing/2014/main" id="{52E94E48-6DB8-36E0-F7A0-609B2505C3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28" y="4717387"/>
            <a:ext cx="1104522" cy="909165"/>
          </a:xfrm>
          <a:prstGeom prst="rect">
            <a:avLst/>
          </a:prstGeom>
        </p:spPr>
      </p:pic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8654668-6738-D5B6-A9C9-5DBAE73E840C}"/>
              </a:ext>
            </a:extLst>
          </p:cNvPr>
          <p:cNvCxnSpPr>
            <a:cxnSpLocks/>
          </p:cNvCxnSpPr>
          <p:nvPr/>
        </p:nvCxnSpPr>
        <p:spPr>
          <a:xfrm>
            <a:off x="2836664" y="5200251"/>
            <a:ext cx="432067" cy="331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6C884FC8-EBD7-E70F-84AA-30201101DBD7}"/>
              </a:ext>
            </a:extLst>
          </p:cNvPr>
          <p:cNvSpPr txBox="1"/>
          <p:nvPr/>
        </p:nvSpPr>
        <p:spPr>
          <a:xfrm>
            <a:off x="4073999" y="6983862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T25</a:t>
            </a:r>
          </a:p>
        </p:txBody>
      </p:sp>
      <p:pic>
        <p:nvPicPr>
          <p:cNvPr id="62" name="Graphique 61" descr="Actualiser avec un remplissage uni">
            <a:extLst>
              <a:ext uri="{FF2B5EF4-FFF2-40B4-BE49-F238E27FC236}">
                <a16:creationId xmlns:a16="http://schemas.microsoft.com/office/drawing/2014/main" id="{0EF55E6A-CB34-E380-9B36-5E072AEFF5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59608" y="3679878"/>
            <a:ext cx="914400" cy="9144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63" name="Graphique 62" descr="Actualiser avec un remplissage uni">
            <a:extLst>
              <a:ext uri="{FF2B5EF4-FFF2-40B4-BE49-F238E27FC236}">
                <a16:creationId xmlns:a16="http://schemas.microsoft.com/office/drawing/2014/main" id="{453FA5F0-EFA2-7AE4-CD7C-3E70186E04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7052" y="3355976"/>
            <a:ext cx="914400" cy="9144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154B855E-080E-D310-2C0A-83C78919A199}"/>
              </a:ext>
            </a:extLst>
          </p:cNvPr>
          <p:cNvCxnSpPr>
            <a:cxnSpLocks/>
          </p:cNvCxnSpPr>
          <p:nvPr/>
        </p:nvCxnSpPr>
        <p:spPr>
          <a:xfrm>
            <a:off x="1938990" y="3727428"/>
            <a:ext cx="0" cy="95040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91">
            <a:extLst>
              <a:ext uri="{FF2B5EF4-FFF2-40B4-BE49-F238E27FC236}">
                <a16:creationId xmlns:a16="http://schemas.microsoft.com/office/drawing/2014/main" id="{AB26195B-0470-1F19-6E9E-9337719F80F4}"/>
              </a:ext>
            </a:extLst>
          </p:cNvPr>
          <p:cNvSpPr/>
          <p:nvPr/>
        </p:nvSpPr>
        <p:spPr>
          <a:xfrm>
            <a:off x="332656" y="3495865"/>
            <a:ext cx="6192688" cy="2277394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BC33E7F-A778-77A8-A9B8-25E1209CD343}"/>
              </a:ext>
            </a:extLst>
          </p:cNvPr>
          <p:cNvGrpSpPr/>
          <p:nvPr/>
        </p:nvGrpSpPr>
        <p:grpSpPr>
          <a:xfrm>
            <a:off x="284936" y="5840208"/>
            <a:ext cx="588392" cy="606261"/>
            <a:chOff x="909647" y="3131289"/>
            <a:chExt cx="448794" cy="606261"/>
          </a:xfrm>
        </p:grpSpPr>
        <p:sp>
          <p:nvSpPr>
            <p:cNvPr id="67" name="Rectangle à coins arrondis 57">
              <a:extLst>
                <a:ext uri="{FF2B5EF4-FFF2-40B4-BE49-F238E27FC236}">
                  <a16:creationId xmlns:a16="http://schemas.microsoft.com/office/drawing/2014/main" id="{33E250AF-3EE9-1BD3-620F-45FF546CB18E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3E9C130-D209-18F8-25DB-8E0DD2636D81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B14</a:t>
              </a: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46634E46-21EC-FCB7-8223-94FB14528833}"/>
              </a:ext>
            </a:extLst>
          </p:cNvPr>
          <p:cNvSpPr txBox="1"/>
          <p:nvPr/>
        </p:nvSpPr>
        <p:spPr>
          <a:xfrm>
            <a:off x="4078185" y="7679173"/>
            <a:ext cx="2493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Passer à l’étape C1 / </a:t>
            </a:r>
            <a:r>
              <a:rPr lang="en-GB" dirty="0"/>
              <a:t>Go to step C1 / </a:t>
            </a:r>
            <a:r>
              <a:rPr lang="it-IT" dirty="0"/>
              <a:t>Andare al passo C1</a:t>
            </a:r>
          </a:p>
        </p:txBody>
      </p:sp>
      <p:sp>
        <p:nvSpPr>
          <p:cNvPr id="70" name="Rectangle à coins arrondis 91">
            <a:extLst>
              <a:ext uri="{FF2B5EF4-FFF2-40B4-BE49-F238E27FC236}">
                <a16:creationId xmlns:a16="http://schemas.microsoft.com/office/drawing/2014/main" id="{F16291A2-8B91-21C7-D46C-7965C96E9F40}"/>
              </a:ext>
            </a:extLst>
          </p:cNvPr>
          <p:cNvSpPr/>
          <p:nvPr/>
        </p:nvSpPr>
        <p:spPr>
          <a:xfrm>
            <a:off x="341029" y="5845267"/>
            <a:ext cx="6192688" cy="2852149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67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296652" y="87469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ECLATEC S.A.S. 41, rue Lafayette - CS 20069 - Maxéville - 54527 LAXOU CEDEX - France Tél. • + 33 (0)3 83 39 38 00</a:t>
            </a:r>
          </a:p>
          <a:p>
            <a:r>
              <a:rPr lang="fr-FR" sz="700" dirty="0"/>
              <a:t>Fax • + 33 (0)3 83 37 16 16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C1405E5-0A37-9B40-5653-A96304D76A28}"/>
              </a:ext>
            </a:extLst>
          </p:cNvPr>
          <p:cNvGrpSpPr/>
          <p:nvPr/>
        </p:nvGrpSpPr>
        <p:grpSpPr>
          <a:xfrm>
            <a:off x="296652" y="632460"/>
            <a:ext cx="448794" cy="360040"/>
            <a:chOff x="909647" y="3131289"/>
            <a:chExt cx="448794" cy="360040"/>
          </a:xfrm>
        </p:grpSpPr>
        <p:sp>
          <p:nvSpPr>
            <p:cNvPr id="5" name="Rectangle à coins arrondis 57">
              <a:extLst>
                <a:ext uri="{FF2B5EF4-FFF2-40B4-BE49-F238E27FC236}">
                  <a16:creationId xmlns:a16="http://schemas.microsoft.com/office/drawing/2014/main" id="{976AF515-1349-812F-C593-F8C7D4A750FC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3EF14BF-B036-A437-2C6D-EFDD95D0B43B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</a:rPr>
                <a:t>C1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902B1AE0-EA40-8B53-DC91-1A9CB630C1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746" y="7256373"/>
            <a:ext cx="1246091" cy="5751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6D8409C-EE3C-F699-E26A-7FA08C228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75" y="5274917"/>
            <a:ext cx="1513631" cy="10811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DD53B72-EF3F-65AB-2DC4-00AA3253B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70" y="1845087"/>
            <a:ext cx="1429021" cy="87939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1BB30D5-51E9-C902-D0F9-5F938B8FF721}"/>
              </a:ext>
            </a:extLst>
          </p:cNvPr>
          <p:cNvSpPr txBox="1"/>
          <p:nvPr/>
        </p:nvSpPr>
        <p:spPr>
          <a:xfrm>
            <a:off x="1025931" y="1378229"/>
            <a:ext cx="288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Class       </a:t>
            </a:r>
            <a:r>
              <a:rPr lang="fr-FR" sz="1100" dirty="0" err="1"/>
              <a:t>with</a:t>
            </a:r>
            <a:r>
              <a:rPr lang="fr-FR" sz="1100" dirty="0"/>
              <a:t> DALI –	 4x 1,5mm²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EA143C-65AA-EC37-1999-8471AFE61CBC}"/>
              </a:ext>
            </a:extLst>
          </p:cNvPr>
          <p:cNvSpPr txBox="1"/>
          <p:nvPr/>
        </p:nvSpPr>
        <p:spPr>
          <a:xfrm>
            <a:off x="1024759" y="5119099"/>
            <a:ext cx="2887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Class I </a:t>
            </a:r>
            <a:r>
              <a:rPr lang="fr-FR" sz="1100" dirty="0" err="1"/>
              <a:t>with</a:t>
            </a:r>
            <a:r>
              <a:rPr lang="fr-FR" sz="1100" dirty="0"/>
              <a:t> DALI –	 5x 1,5mm²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68841D-BC8A-8329-4C19-60BA3BB13B70}"/>
              </a:ext>
            </a:extLst>
          </p:cNvPr>
          <p:cNvSpPr txBox="1"/>
          <p:nvPr/>
        </p:nvSpPr>
        <p:spPr>
          <a:xfrm>
            <a:off x="974114" y="6969088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Class I </a:t>
            </a:r>
            <a:r>
              <a:rPr lang="fr-FR" sz="1100" dirty="0"/>
              <a:t>		3x 1,5mm²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BA8D99-5422-05DA-67A8-033D5D366607}"/>
              </a:ext>
            </a:extLst>
          </p:cNvPr>
          <p:cNvSpPr txBox="1"/>
          <p:nvPr/>
        </p:nvSpPr>
        <p:spPr>
          <a:xfrm>
            <a:off x="974114" y="3142759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Class  		</a:t>
            </a:r>
            <a:r>
              <a:rPr lang="fr-FR" sz="1100" dirty="0"/>
              <a:t>2x 1,5mm²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0315F8-5B58-E9E2-0E22-64ACA6100A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06" y="3453235"/>
            <a:ext cx="1579367" cy="8506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C94A266-37EF-2855-86DD-1334B1FD0847}"/>
              </a:ext>
            </a:extLst>
          </p:cNvPr>
          <p:cNvSpPr txBox="1"/>
          <p:nvPr/>
        </p:nvSpPr>
        <p:spPr>
          <a:xfrm>
            <a:off x="753819" y="657091"/>
            <a:ext cx="57631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Branchements au niveau du </a:t>
            </a:r>
            <a:r>
              <a:rPr lang="fr-FR" sz="1600" b="1" dirty="0"/>
              <a:t>coffret / </a:t>
            </a:r>
            <a:r>
              <a:rPr lang="en-GB" sz="1600" dirty="0"/>
              <a:t>Connections in the </a:t>
            </a:r>
            <a:r>
              <a:rPr lang="en-GB" sz="1600" b="1" dirty="0"/>
              <a:t>box </a:t>
            </a:r>
            <a:r>
              <a:rPr lang="fr-FR" sz="1600" b="1" dirty="0"/>
              <a:t> </a:t>
            </a:r>
            <a:r>
              <a:rPr lang="en-GB" sz="1600" b="1" dirty="0"/>
              <a:t>/ </a:t>
            </a:r>
            <a:r>
              <a:rPr lang="it-IT" sz="1600" dirty="0"/>
              <a:t>Collegamenti a livello della </a:t>
            </a:r>
            <a:r>
              <a:rPr lang="it-IT" sz="1600" b="1" dirty="0"/>
              <a:t>scatola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DEF5447-A6F5-8786-2AE5-BD358CF007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555" y="4953000"/>
            <a:ext cx="786213" cy="3148776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DD6CE4CF-03EE-8418-89BC-CC8ECA506535}"/>
              </a:ext>
            </a:extLst>
          </p:cNvPr>
          <p:cNvSpPr/>
          <p:nvPr/>
        </p:nvSpPr>
        <p:spPr>
          <a:xfrm>
            <a:off x="2690194" y="2158379"/>
            <a:ext cx="3331094" cy="5206889"/>
          </a:xfrm>
          <a:prstGeom prst="arc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6BDD5F8-B8E3-23B6-101D-32980323B75E}"/>
              </a:ext>
            </a:extLst>
          </p:cNvPr>
          <p:cNvSpPr/>
          <p:nvPr/>
        </p:nvSpPr>
        <p:spPr>
          <a:xfrm>
            <a:off x="2677254" y="3807444"/>
            <a:ext cx="3331094" cy="2025378"/>
          </a:xfrm>
          <a:prstGeom prst="arc">
            <a:avLst>
              <a:gd name="adj1" fmla="val 16249744"/>
              <a:gd name="adj2" fmla="val 0"/>
            </a:avLst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56FF058-4115-63D0-E6C7-B11A73AA866A}"/>
              </a:ext>
            </a:extLst>
          </p:cNvPr>
          <p:cNvSpPr/>
          <p:nvPr/>
        </p:nvSpPr>
        <p:spPr>
          <a:xfrm>
            <a:off x="4310281" y="4401721"/>
            <a:ext cx="1678880" cy="1431102"/>
          </a:xfrm>
          <a:custGeom>
            <a:avLst/>
            <a:gdLst>
              <a:gd name="connsiteX0" fmla="*/ 0 w 1901903"/>
              <a:gd name="connsiteY0" fmla="*/ 1470270 h 1496771"/>
              <a:gd name="connsiteX1" fmla="*/ 187287 w 1901903"/>
              <a:gd name="connsiteY1" fmla="*/ 1470270 h 1496771"/>
              <a:gd name="connsiteX2" fmla="*/ 440675 w 1901903"/>
              <a:gd name="connsiteY2" fmla="*/ 1194849 h 1496771"/>
              <a:gd name="connsiteX3" fmla="*/ 649995 w 1901903"/>
              <a:gd name="connsiteY3" fmla="*/ 610955 h 1496771"/>
              <a:gd name="connsiteX4" fmla="*/ 969484 w 1901903"/>
              <a:gd name="connsiteY4" fmla="*/ 181297 h 1496771"/>
              <a:gd name="connsiteX5" fmla="*/ 1465243 w 1901903"/>
              <a:gd name="connsiteY5" fmla="*/ 5027 h 1496771"/>
              <a:gd name="connsiteX6" fmla="*/ 1872867 w 1901903"/>
              <a:gd name="connsiteY6" fmla="*/ 357567 h 1496771"/>
              <a:gd name="connsiteX7" fmla="*/ 1883884 w 1901903"/>
              <a:gd name="connsiteY7" fmla="*/ 632988 h 149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1903" h="1496771">
                <a:moveTo>
                  <a:pt x="0" y="1470270"/>
                </a:moveTo>
                <a:cubicBezTo>
                  <a:pt x="56920" y="1493221"/>
                  <a:pt x="113841" y="1516173"/>
                  <a:pt x="187287" y="1470270"/>
                </a:cubicBezTo>
                <a:cubicBezTo>
                  <a:pt x="260733" y="1424367"/>
                  <a:pt x="363557" y="1338068"/>
                  <a:pt x="440675" y="1194849"/>
                </a:cubicBezTo>
                <a:cubicBezTo>
                  <a:pt x="517793" y="1051630"/>
                  <a:pt x="561860" y="779880"/>
                  <a:pt x="649995" y="610955"/>
                </a:cubicBezTo>
                <a:cubicBezTo>
                  <a:pt x="738130" y="442030"/>
                  <a:pt x="833609" y="282285"/>
                  <a:pt x="969484" y="181297"/>
                </a:cubicBezTo>
                <a:cubicBezTo>
                  <a:pt x="1105359" y="80309"/>
                  <a:pt x="1314679" y="-24351"/>
                  <a:pt x="1465243" y="5027"/>
                </a:cubicBezTo>
                <a:cubicBezTo>
                  <a:pt x="1615807" y="34405"/>
                  <a:pt x="1803094" y="252907"/>
                  <a:pt x="1872867" y="357567"/>
                </a:cubicBezTo>
                <a:cubicBezTo>
                  <a:pt x="1942640" y="462227"/>
                  <a:pt x="1861850" y="594429"/>
                  <a:pt x="1883884" y="63298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180A56E-82F1-D37A-4418-96B4E27E6B59}"/>
              </a:ext>
            </a:extLst>
          </p:cNvPr>
          <p:cNvSpPr/>
          <p:nvPr/>
        </p:nvSpPr>
        <p:spPr>
          <a:xfrm>
            <a:off x="4209943" y="4530434"/>
            <a:ext cx="1839428" cy="3086861"/>
          </a:xfrm>
          <a:custGeom>
            <a:avLst/>
            <a:gdLst>
              <a:gd name="connsiteX0" fmla="*/ 0 w 2292619"/>
              <a:gd name="connsiteY0" fmla="*/ 2983069 h 3001662"/>
              <a:gd name="connsiteX1" fmla="*/ 286438 w 2292619"/>
              <a:gd name="connsiteY1" fmla="*/ 2994085 h 3001662"/>
              <a:gd name="connsiteX2" fmla="*/ 451691 w 2292619"/>
              <a:gd name="connsiteY2" fmla="*/ 2939001 h 3001662"/>
              <a:gd name="connsiteX3" fmla="*/ 661012 w 2292619"/>
              <a:gd name="connsiteY3" fmla="*/ 2388158 h 3001662"/>
              <a:gd name="connsiteX4" fmla="*/ 1002535 w 2292619"/>
              <a:gd name="connsiteY4" fmla="*/ 1132235 h 3001662"/>
              <a:gd name="connsiteX5" fmla="*/ 1189821 w 2292619"/>
              <a:gd name="connsiteY5" fmla="*/ 427155 h 3001662"/>
              <a:gd name="connsiteX6" fmla="*/ 1564395 w 2292619"/>
              <a:gd name="connsiteY6" fmla="*/ 52582 h 3001662"/>
              <a:gd name="connsiteX7" fmla="*/ 1994053 w 2292619"/>
              <a:gd name="connsiteY7" fmla="*/ 41565 h 3001662"/>
              <a:gd name="connsiteX8" fmla="*/ 2269475 w 2292619"/>
              <a:gd name="connsiteY8" fmla="*/ 416138 h 3001662"/>
              <a:gd name="connsiteX9" fmla="*/ 2258458 w 2292619"/>
              <a:gd name="connsiteY9" fmla="*/ 559358 h 30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2619" h="3001662">
                <a:moveTo>
                  <a:pt x="0" y="2983069"/>
                </a:moveTo>
                <a:cubicBezTo>
                  <a:pt x="105578" y="2992249"/>
                  <a:pt x="211156" y="3001430"/>
                  <a:pt x="286438" y="2994085"/>
                </a:cubicBezTo>
                <a:cubicBezTo>
                  <a:pt x="361720" y="2986740"/>
                  <a:pt x="389262" y="3039989"/>
                  <a:pt x="451691" y="2939001"/>
                </a:cubicBezTo>
                <a:cubicBezTo>
                  <a:pt x="514120" y="2838013"/>
                  <a:pt x="569205" y="2689286"/>
                  <a:pt x="661012" y="2388158"/>
                </a:cubicBezTo>
                <a:cubicBezTo>
                  <a:pt x="752819" y="2087030"/>
                  <a:pt x="914400" y="1459069"/>
                  <a:pt x="1002535" y="1132235"/>
                </a:cubicBezTo>
                <a:cubicBezTo>
                  <a:pt x="1090670" y="805401"/>
                  <a:pt x="1096178" y="607097"/>
                  <a:pt x="1189821" y="427155"/>
                </a:cubicBezTo>
                <a:cubicBezTo>
                  <a:pt x="1283464" y="247213"/>
                  <a:pt x="1430356" y="116847"/>
                  <a:pt x="1564395" y="52582"/>
                </a:cubicBezTo>
                <a:cubicBezTo>
                  <a:pt x="1698434" y="-11683"/>
                  <a:pt x="1876540" y="-19028"/>
                  <a:pt x="1994053" y="41565"/>
                </a:cubicBezTo>
                <a:cubicBezTo>
                  <a:pt x="2111566" y="102158"/>
                  <a:pt x="2225408" y="329839"/>
                  <a:pt x="2269475" y="416138"/>
                </a:cubicBezTo>
                <a:cubicBezTo>
                  <a:pt x="2313542" y="502437"/>
                  <a:pt x="2286000" y="530897"/>
                  <a:pt x="2258458" y="55935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2">
            <a:extLst>
              <a:ext uri="{FF2B5EF4-FFF2-40B4-BE49-F238E27FC236}">
                <a16:creationId xmlns:a16="http://schemas.microsoft.com/office/drawing/2014/main" id="{DABFFD8B-CF56-7CF8-B69B-B64223A1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1246" y="8858655"/>
            <a:ext cx="342900" cy="486833"/>
          </a:xfrm>
        </p:spPr>
        <p:txBody>
          <a:bodyPr/>
          <a:lstStyle/>
          <a:p>
            <a:fld id="{515FCA44-5DD4-4771-82AD-3929005242C9}" type="slidenum">
              <a:rPr lang="fr-FR" smtClean="0">
                <a:solidFill>
                  <a:schemeClr val="tx1"/>
                </a:solidFill>
              </a:rPr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à coins arrondis 91">
            <a:extLst>
              <a:ext uri="{FF2B5EF4-FFF2-40B4-BE49-F238E27FC236}">
                <a16:creationId xmlns:a16="http://schemas.microsoft.com/office/drawing/2014/main" id="{A64B073A-AD1B-3096-FA4A-F8B061FC1626}"/>
              </a:ext>
            </a:extLst>
          </p:cNvPr>
          <p:cNvSpPr/>
          <p:nvPr/>
        </p:nvSpPr>
        <p:spPr>
          <a:xfrm>
            <a:off x="332656" y="632459"/>
            <a:ext cx="6192688" cy="7595967"/>
          </a:xfrm>
          <a:prstGeom prst="roundRect">
            <a:avLst>
              <a:gd name="adj" fmla="val 1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D8E926-B593-325E-8D03-2394A87443CA}"/>
              </a:ext>
            </a:extLst>
          </p:cNvPr>
          <p:cNvSpPr txBox="1"/>
          <p:nvPr/>
        </p:nvSpPr>
        <p:spPr>
          <a:xfrm>
            <a:off x="3944941" y="2905303"/>
            <a:ext cx="3706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5C44C1-8A16-960D-2FF9-18A8A7B9D5FF}"/>
              </a:ext>
            </a:extLst>
          </p:cNvPr>
          <p:cNvSpPr txBox="1"/>
          <p:nvPr/>
        </p:nvSpPr>
        <p:spPr>
          <a:xfrm>
            <a:off x="3944941" y="4432214"/>
            <a:ext cx="3706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or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5AB0A2-A322-C5A7-B700-11A4145EA86C}"/>
              </a:ext>
            </a:extLst>
          </p:cNvPr>
          <p:cNvSpPr txBox="1"/>
          <p:nvPr/>
        </p:nvSpPr>
        <p:spPr>
          <a:xfrm>
            <a:off x="3944941" y="6457592"/>
            <a:ext cx="3706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or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82DDD9B-08D5-9D3C-1AA0-2AA4F2A37807}"/>
              </a:ext>
            </a:extLst>
          </p:cNvPr>
          <p:cNvSpPr txBox="1"/>
          <p:nvPr/>
        </p:nvSpPr>
        <p:spPr>
          <a:xfrm>
            <a:off x="1595224" y="1378229"/>
            <a:ext cx="14462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1100" dirty="0"/>
              <a:t>II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DF70069-AD06-1E2F-9B5F-36769198E4E9}"/>
              </a:ext>
            </a:extLst>
          </p:cNvPr>
          <p:cNvSpPr txBox="1"/>
          <p:nvPr/>
        </p:nvSpPr>
        <p:spPr>
          <a:xfrm>
            <a:off x="1620572" y="3143218"/>
            <a:ext cx="14462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1100" dirty="0"/>
              <a:t>II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D802E9F-E2FA-1F7C-D7BD-642A24D8056F}"/>
              </a:ext>
            </a:extLst>
          </p:cNvPr>
          <p:cNvSpPr txBox="1"/>
          <p:nvPr/>
        </p:nvSpPr>
        <p:spPr>
          <a:xfrm>
            <a:off x="2049606" y="1815426"/>
            <a:ext cx="157126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Brown	live</a:t>
            </a:r>
          </a:p>
          <a:p>
            <a:r>
              <a:rPr lang="en-GB" sz="1100" dirty="0"/>
              <a:t>Blue	neutral</a:t>
            </a:r>
          </a:p>
          <a:p>
            <a:endParaRPr lang="fr-FR" sz="1100" dirty="0"/>
          </a:p>
          <a:p>
            <a:r>
              <a:rPr lang="en-GB" sz="1100" dirty="0"/>
              <a:t>Black	Dali +</a:t>
            </a:r>
          </a:p>
          <a:p>
            <a:r>
              <a:rPr lang="en-GB" sz="1100" dirty="0"/>
              <a:t>Grey	Dali -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0EBD222-7EA2-8F6C-52E5-2C8651488945}"/>
              </a:ext>
            </a:extLst>
          </p:cNvPr>
          <p:cNvSpPr txBox="1"/>
          <p:nvPr/>
        </p:nvSpPr>
        <p:spPr>
          <a:xfrm>
            <a:off x="2034095" y="3475002"/>
            <a:ext cx="1571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Brown	live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en-GB" sz="1100" dirty="0"/>
              <a:t>Blue	neutral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E05514C-4D3A-53D0-B579-36A859A6A15A}"/>
              </a:ext>
            </a:extLst>
          </p:cNvPr>
          <p:cNvSpPr txBox="1"/>
          <p:nvPr/>
        </p:nvSpPr>
        <p:spPr>
          <a:xfrm>
            <a:off x="1998091" y="5429575"/>
            <a:ext cx="16113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Brown	live</a:t>
            </a:r>
          </a:p>
          <a:p>
            <a:r>
              <a:rPr lang="en-GB" sz="1100" dirty="0"/>
              <a:t>Blue	neutral</a:t>
            </a:r>
          </a:p>
          <a:p>
            <a:r>
              <a:rPr lang="en-GB" sz="1100" dirty="0"/>
              <a:t>Green/yellow earth</a:t>
            </a:r>
          </a:p>
          <a:p>
            <a:r>
              <a:rPr lang="en-GB" sz="1100" dirty="0"/>
              <a:t>Black	Dali +</a:t>
            </a:r>
          </a:p>
          <a:p>
            <a:r>
              <a:rPr lang="en-GB" sz="1100" dirty="0"/>
              <a:t>Grey	Dali -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DB29C19-1E3B-1122-8BDC-CD1C5DE221D1}"/>
              </a:ext>
            </a:extLst>
          </p:cNvPr>
          <p:cNvSpPr txBox="1"/>
          <p:nvPr/>
        </p:nvSpPr>
        <p:spPr>
          <a:xfrm>
            <a:off x="1988839" y="7246511"/>
            <a:ext cx="161133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Brown	live</a:t>
            </a:r>
          </a:p>
          <a:p>
            <a:r>
              <a:rPr lang="en-GB" sz="1100" dirty="0"/>
              <a:t>Blue	neutral</a:t>
            </a:r>
          </a:p>
          <a:p>
            <a:r>
              <a:rPr lang="en-GB" sz="1100" dirty="0"/>
              <a:t>Green/yellow earth</a:t>
            </a:r>
          </a:p>
        </p:txBody>
      </p:sp>
    </p:spTree>
    <p:extLst>
      <p:ext uri="{BB962C8B-B14F-4D97-AF65-F5344CB8AC3E}">
        <p14:creationId xmlns:p14="http://schemas.microsoft.com/office/powerpoint/2010/main" val="246758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7474</TotalTime>
  <Words>817</Words>
  <Application>Microsoft Office PowerPoint</Application>
  <PresentationFormat>A4 (21x29,7 cm)</PresentationFormat>
  <Paragraphs>129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Aharoni</vt:lpstr>
      <vt:lpstr>Calibri</vt:lpstr>
      <vt:lpstr>Verdana</vt:lpstr>
      <vt:lpstr>Wingdings 2</vt:lpstr>
      <vt:lpstr>Aspect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 COSTY</dc:creator>
  <cp:lastModifiedBy>Sara Morello - Agoramakers</cp:lastModifiedBy>
  <cp:revision>256</cp:revision>
  <cp:lastPrinted>2024-02-29T08:30:50Z</cp:lastPrinted>
  <dcterms:created xsi:type="dcterms:W3CDTF">2014-09-30T11:19:34Z</dcterms:created>
  <dcterms:modified xsi:type="dcterms:W3CDTF">2025-01-16T12:44:02Z</dcterms:modified>
</cp:coreProperties>
</file>